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sldIdLst>
    <p:sldId id="256" r:id="rId2"/>
    <p:sldId id="258" r:id="rId3"/>
    <p:sldId id="259" r:id="rId4"/>
    <p:sldId id="260" r:id="rId5"/>
    <p:sldId id="261" r:id="rId6"/>
    <p:sldId id="262" r:id="rId7"/>
    <p:sldId id="264" r:id="rId8"/>
    <p:sldId id="263" r:id="rId9"/>
    <p:sldId id="275" r:id="rId10"/>
    <p:sldId id="276" r:id="rId11"/>
    <p:sldId id="277" r:id="rId12"/>
    <p:sldId id="283" r:id="rId13"/>
    <p:sldId id="278" r:id="rId14"/>
    <p:sldId id="279" r:id="rId15"/>
    <p:sldId id="286" r:id="rId16"/>
    <p:sldId id="284" r:id="rId17"/>
    <p:sldId id="266" r:id="rId18"/>
    <p:sldId id="268" r:id="rId19"/>
    <p:sldId id="269" r:id="rId20"/>
    <p:sldId id="281" r:id="rId21"/>
    <p:sldId id="270" r:id="rId22"/>
    <p:sldId id="282" r:id="rId23"/>
    <p:sldId id="285" r:id="rId24"/>
    <p:sldId id="274" r:id="rId25"/>
    <p:sldId id="272" r:id="rId26"/>
    <p:sldId id="273" r:id="rId27"/>
    <p:sldId id="25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73"/>
    <p:restoredTop sz="94668"/>
  </p:normalViewPr>
  <p:slideViewPr>
    <p:cSldViewPr snapToGrid="0" snapToObjects="1">
      <p:cViewPr varScale="1">
        <p:scale>
          <a:sx n="122" d="100"/>
          <a:sy n="122" d="100"/>
        </p:scale>
        <p:origin x="6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tristanloiseau\Documents\A%20PERSO\parapente\VLG\bilan%20moral%202023\evolution%20licencie&#769;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lineChart>
        <c:grouping val="standard"/>
        <c:varyColors val="0"/>
        <c:ser>
          <c:idx val="0"/>
          <c:order val="0"/>
          <c:tx>
            <c:strRef>
              <c:f>Feuil1!$C$2</c:f>
              <c:strCache>
                <c:ptCount val="1"/>
                <c:pt idx="0">
                  <c:v>licenciés</c:v>
                </c:pt>
              </c:strCache>
            </c:strRef>
          </c:tx>
          <c:spPr>
            <a:ln w="28575" cap="rnd">
              <a:solidFill>
                <a:schemeClr val="accent1"/>
              </a:solidFill>
              <a:round/>
            </a:ln>
            <a:effectLst/>
          </c:spPr>
          <c:marker>
            <c:symbol val="none"/>
          </c:marker>
          <c:cat>
            <c:numRef>
              <c:f>Feuil1!$B$3:$B$22</c:f>
              <c:numCache>
                <c:formatCode>General</c:formatCode>
                <c:ptCount val="20"/>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numCache>
            </c:numRef>
          </c:cat>
          <c:val>
            <c:numRef>
              <c:f>Feuil1!$C$3:$C$22</c:f>
              <c:numCache>
                <c:formatCode>General</c:formatCode>
                <c:ptCount val="20"/>
                <c:pt idx="0">
                  <c:v>28</c:v>
                </c:pt>
                <c:pt idx="1">
                  <c:v>22</c:v>
                </c:pt>
                <c:pt idx="2">
                  <c:v>14</c:v>
                </c:pt>
                <c:pt idx="3">
                  <c:v>36</c:v>
                </c:pt>
                <c:pt idx="4">
                  <c:v>31</c:v>
                </c:pt>
                <c:pt idx="5">
                  <c:v>42</c:v>
                </c:pt>
                <c:pt idx="6">
                  <c:v>35</c:v>
                </c:pt>
                <c:pt idx="7">
                  <c:v>37</c:v>
                </c:pt>
                <c:pt idx="8">
                  <c:v>33</c:v>
                </c:pt>
                <c:pt idx="9">
                  <c:v>32</c:v>
                </c:pt>
                <c:pt idx="10">
                  <c:v>30</c:v>
                </c:pt>
                <c:pt idx="11">
                  <c:v>31</c:v>
                </c:pt>
                <c:pt idx="12">
                  <c:v>22</c:v>
                </c:pt>
                <c:pt idx="13">
                  <c:v>30</c:v>
                </c:pt>
                <c:pt idx="14">
                  <c:v>51</c:v>
                </c:pt>
                <c:pt idx="15">
                  <c:v>67</c:v>
                </c:pt>
                <c:pt idx="16">
                  <c:v>73</c:v>
                </c:pt>
                <c:pt idx="17">
                  <c:v>89</c:v>
                </c:pt>
                <c:pt idx="18">
                  <c:v>108</c:v>
                </c:pt>
                <c:pt idx="19">
                  <c:v>124</c:v>
                </c:pt>
              </c:numCache>
            </c:numRef>
          </c:val>
          <c:smooth val="0"/>
          <c:extLst>
            <c:ext xmlns:c16="http://schemas.microsoft.com/office/drawing/2014/chart" uri="{C3380CC4-5D6E-409C-BE32-E72D297353CC}">
              <c16:uniqueId val="{00000000-5A9B-4F47-9DD0-702E1D62A026}"/>
            </c:ext>
          </c:extLst>
        </c:ser>
        <c:dLbls>
          <c:showLegendKey val="0"/>
          <c:showVal val="0"/>
          <c:showCatName val="0"/>
          <c:showSerName val="0"/>
          <c:showPercent val="0"/>
          <c:showBubbleSize val="0"/>
        </c:dLbls>
        <c:smooth val="0"/>
        <c:axId val="1430344928"/>
        <c:axId val="1430301968"/>
      </c:lineChart>
      <c:catAx>
        <c:axId val="143034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430301968"/>
        <c:crosses val="autoZero"/>
        <c:auto val="1"/>
        <c:lblAlgn val="ctr"/>
        <c:lblOffset val="100"/>
        <c:noMultiLvlLbl val="0"/>
      </c:catAx>
      <c:valAx>
        <c:axId val="1430301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430344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BEFDC-2EE2-B74F-85D0-59103DDFBFA3}" type="datetimeFigureOut">
              <a:rPr lang="en-US" smtClean="0"/>
              <a:t>12/10/23</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973AE7-E8FA-5A47-B93D-1A2D4FE121CA}" type="slidenum">
              <a:rPr lang="en-US" smtClean="0"/>
              <a:t>‹#›</a:t>
            </a:fld>
            <a:endParaRPr lang="en-US"/>
          </a:p>
        </p:txBody>
      </p:sp>
    </p:spTree>
    <p:extLst>
      <p:ext uri="{BB962C8B-B14F-4D97-AF65-F5344CB8AC3E}">
        <p14:creationId xmlns:p14="http://schemas.microsoft.com/office/powerpoint/2010/main" val="1973101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
Deuxième niveau
Troisième niveau
Quatrième niveau
Cinquième niveau</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
Deuxième niveau
Troisième niveau
Quatrième niveau
Cinquième niveau</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
Deuxième niveau
Troisième niveau
Quatrième niveau
Cinquième niveau</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12/10/23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12/10/23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vol-libre-gessien.fr/"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7904B8-6F1A-4042-90DE-C3CD01F36C0E}"/>
              </a:ext>
            </a:extLst>
          </p:cNvPr>
          <p:cNvSpPr>
            <a:spLocks noGrp="1"/>
          </p:cNvSpPr>
          <p:nvPr>
            <p:ph type="ctrTitle"/>
          </p:nvPr>
        </p:nvSpPr>
        <p:spPr>
          <a:xfrm>
            <a:off x="833120" y="2404534"/>
            <a:ext cx="8440883" cy="1646302"/>
          </a:xfrm>
        </p:spPr>
        <p:txBody>
          <a:bodyPr/>
          <a:lstStyle/>
          <a:p>
            <a:r>
              <a:rPr lang="en-GB" dirty="0"/>
              <a:t>Assemblée Générale 2023</a:t>
            </a:r>
          </a:p>
        </p:txBody>
      </p:sp>
      <p:sp>
        <p:nvSpPr>
          <p:cNvPr id="3" name="Sous-titre 2">
            <a:extLst>
              <a:ext uri="{FF2B5EF4-FFF2-40B4-BE49-F238E27FC236}">
                <a16:creationId xmlns:a16="http://schemas.microsoft.com/office/drawing/2014/main" id="{2F300E6E-8490-7740-801E-3B26BFBD003E}"/>
              </a:ext>
            </a:extLst>
          </p:cNvPr>
          <p:cNvSpPr>
            <a:spLocks noGrp="1"/>
          </p:cNvSpPr>
          <p:nvPr>
            <p:ph type="subTitle" idx="1"/>
          </p:nvPr>
        </p:nvSpPr>
        <p:spPr/>
        <p:txBody>
          <a:bodyPr>
            <a:normAutofit/>
          </a:bodyPr>
          <a:lstStyle/>
          <a:p>
            <a:r>
              <a:rPr lang="en-GB" sz="3200" dirty="0"/>
              <a:t>Vol Libre </a:t>
            </a:r>
            <a:r>
              <a:rPr lang="en-GB" sz="3200" dirty="0" err="1"/>
              <a:t>Gessien</a:t>
            </a:r>
            <a:endParaRPr lang="en-GB" sz="3200" dirty="0"/>
          </a:p>
        </p:txBody>
      </p:sp>
      <p:pic>
        <p:nvPicPr>
          <p:cNvPr id="4" name="Image 3">
            <a:extLst>
              <a:ext uri="{FF2B5EF4-FFF2-40B4-BE49-F238E27FC236}">
                <a16:creationId xmlns:a16="http://schemas.microsoft.com/office/drawing/2014/main" id="{B997FC02-FFE3-6548-A714-B549EF4E24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37525" y="69536"/>
            <a:ext cx="3306020" cy="3158147"/>
          </a:xfrm>
          <a:prstGeom prst="rect">
            <a:avLst/>
          </a:prstGeom>
        </p:spPr>
      </p:pic>
      <p:sp>
        <p:nvSpPr>
          <p:cNvPr id="5" name="ZoneTexte 4">
            <a:extLst>
              <a:ext uri="{FF2B5EF4-FFF2-40B4-BE49-F238E27FC236}">
                <a16:creationId xmlns:a16="http://schemas.microsoft.com/office/drawing/2014/main" id="{6245D768-A875-5048-A32B-C0707CEE50CF}"/>
              </a:ext>
            </a:extLst>
          </p:cNvPr>
          <p:cNvSpPr txBox="1"/>
          <p:nvPr/>
        </p:nvSpPr>
        <p:spPr>
          <a:xfrm>
            <a:off x="178454" y="5512469"/>
            <a:ext cx="6180781" cy="369332"/>
          </a:xfrm>
          <a:prstGeom prst="rect">
            <a:avLst/>
          </a:prstGeom>
          <a:noFill/>
        </p:spPr>
        <p:txBody>
          <a:bodyPr wrap="square" rtlCol="0">
            <a:spAutoFit/>
          </a:bodyPr>
          <a:lstStyle/>
          <a:p>
            <a:r>
              <a:rPr lang="fr-FR" dirty="0"/>
              <a:t>30 Novembre 2023, ouverte à 19h00, clôturée à 20h00</a:t>
            </a:r>
          </a:p>
        </p:txBody>
      </p:sp>
      <p:sp>
        <p:nvSpPr>
          <p:cNvPr id="6" name="ZoneTexte 5">
            <a:extLst>
              <a:ext uri="{FF2B5EF4-FFF2-40B4-BE49-F238E27FC236}">
                <a16:creationId xmlns:a16="http://schemas.microsoft.com/office/drawing/2014/main" id="{30082695-689C-0C4F-9ECE-3A79E309E643}"/>
              </a:ext>
            </a:extLst>
          </p:cNvPr>
          <p:cNvSpPr txBox="1"/>
          <p:nvPr/>
        </p:nvSpPr>
        <p:spPr>
          <a:xfrm>
            <a:off x="6802775" y="5653297"/>
            <a:ext cx="5283200" cy="830997"/>
          </a:xfrm>
          <a:prstGeom prst="rect">
            <a:avLst/>
          </a:prstGeom>
          <a:noFill/>
        </p:spPr>
        <p:txBody>
          <a:bodyPr wrap="square" rtlCol="0">
            <a:spAutoFit/>
          </a:bodyPr>
          <a:lstStyle/>
          <a:p>
            <a:r>
              <a:rPr lang="en-GB" sz="1200" dirty="0" err="1"/>
              <a:t>Adresse</a:t>
            </a:r>
            <a:r>
              <a:rPr lang="en-GB" sz="1200" dirty="0"/>
              <a:t> de domiciliation:</a:t>
            </a:r>
          </a:p>
          <a:p>
            <a:r>
              <a:rPr lang="fr-CH" sz="1200" dirty="0"/>
              <a:t>VOL LIBRE GESSIEN</a:t>
            </a:r>
            <a:br>
              <a:rPr lang="fr-CH" sz="1200" dirty="0"/>
            </a:br>
            <a:r>
              <a:rPr lang="fr-CH" sz="1200" dirty="0"/>
              <a:t>91 ROUTE DE LA COMBETTE</a:t>
            </a:r>
            <a:br>
              <a:rPr lang="fr-CH" sz="1200" dirty="0"/>
            </a:br>
            <a:r>
              <a:rPr lang="fr-CH" sz="1200" dirty="0"/>
              <a:t>01170 VESANCY</a:t>
            </a:r>
            <a:endParaRPr lang="en-GB" sz="1200" dirty="0"/>
          </a:p>
        </p:txBody>
      </p:sp>
    </p:spTree>
    <p:extLst>
      <p:ext uri="{BB962C8B-B14F-4D97-AF65-F5344CB8AC3E}">
        <p14:creationId xmlns:p14="http://schemas.microsoft.com/office/powerpoint/2010/main" val="1267801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1.png" descr="A group of people posing for a photo&#10;&#10;Description automatically generated">
            <a:extLst>
              <a:ext uri="{FF2B5EF4-FFF2-40B4-BE49-F238E27FC236}">
                <a16:creationId xmlns:a16="http://schemas.microsoft.com/office/drawing/2014/main" id="{81F0DDE0-13C2-7AE7-07AE-34197ADCBC42}"/>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Titre 1">
            <a:extLst>
              <a:ext uri="{FF2B5EF4-FFF2-40B4-BE49-F238E27FC236}">
                <a16:creationId xmlns:a16="http://schemas.microsoft.com/office/drawing/2014/main" id="{9884E4E2-A1BC-BC4A-B46D-1DBFCA8F371D}"/>
              </a:ext>
            </a:extLst>
          </p:cNvPr>
          <p:cNvSpPr>
            <a:spLocks noGrp="1"/>
          </p:cNvSpPr>
          <p:nvPr>
            <p:ph type="title"/>
          </p:nvPr>
        </p:nvSpPr>
        <p:spPr>
          <a:xfrm>
            <a:off x="4159225" y="609600"/>
            <a:ext cx="5114776" cy="1320800"/>
          </a:xfrm>
        </p:spPr>
        <p:txBody>
          <a:bodyPr vert="horz" lIns="91440" tIns="45720" rIns="91440" bIns="45720" rtlCol="0" anchor="t">
            <a:normAutofit/>
          </a:bodyPr>
          <a:lstStyle/>
          <a:p>
            <a:r>
              <a:rPr lang="en-US"/>
              <a:t>Journée tyrolienne à Cluny 6 Mai 2023</a:t>
            </a:r>
            <a:endParaRPr lang="en-US" dirty="0"/>
          </a:p>
        </p:txBody>
      </p:sp>
      <p:pic>
        <p:nvPicPr>
          <p:cNvPr id="5" name="image11.png" descr="A person in a chair with a rope attached to it&#10;&#10;Description automatically generated">
            <a:extLst>
              <a:ext uri="{FF2B5EF4-FFF2-40B4-BE49-F238E27FC236}">
                <a16:creationId xmlns:a16="http://schemas.microsoft.com/office/drawing/2014/main" id="{3F18F853-07E0-F83F-1D92-96CF8DDF19EC}"/>
              </a:ext>
            </a:extLst>
          </p:cNvPr>
          <p:cNvPicPr/>
          <p:nvPr/>
        </p:nvPicPr>
        <p:blipFill rotWithShape="1">
          <a:blip r:embed="rId3" cstate="email">
            <a:extLst>
              <a:ext uri="{28A0092B-C50C-407E-A947-70E740481C1C}">
                <a14:useLocalDpi xmlns:a14="http://schemas.microsoft.com/office/drawing/2010/main"/>
              </a:ext>
            </a:extLst>
          </a:blip>
          <a:srcRect/>
          <a:stretch/>
        </p:blipFill>
        <p:spPr>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cxnSp>
        <p:nvCxnSpPr>
          <p:cNvPr id="19" name="Straight Connector 18">
            <a:extLst>
              <a:ext uri="{FF2B5EF4-FFF2-40B4-BE49-F238E27FC236}">
                <a16:creationId xmlns:a16="http://schemas.microsoft.com/office/drawing/2014/main" id="{B31FD3CE-CE0A-4FD9-967C-4D340CA3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Isosceles Triangle 30">
            <a:extLst>
              <a:ext uri="{FF2B5EF4-FFF2-40B4-BE49-F238E27FC236}">
                <a16:creationId xmlns:a16="http://schemas.microsoft.com/office/drawing/2014/main" id="{0663EB55-934F-42EF-80DE-098647DE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B009F0B9-F56A-FB41-8521-1FE284A2DB8A}"/>
              </a:ext>
            </a:extLst>
          </p:cNvPr>
          <p:cNvSpPr/>
          <p:nvPr/>
        </p:nvSpPr>
        <p:spPr>
          <a:xfrm>
            <a:off x="4159225" y="2160589"/>
            <a:ext cx="5114776"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a:solidFill>
                  <a:schemeClr val="tx1">
                    <a:lumMod val="75000"/>
                    <a:lumOff val="25000"/>
                  </a:schemeClr>
                </a:solidFill>
              </a:rPr>
              <a:t>C'est dans la bonne humeur que les participants de la journée au pôle pédagogique STIV'air ont perfectionné leur plus beaux contres à la sellette et jetés de secours.</a:t>
            </a:r>
          </a:p>
          <a:p>
            <a:pPr>
              <a:spcBef>
                <a:spcPts val="1000"/>
              </a:spcBef>
              <a:buClr>
                <a:schemeClr val="accent1"/>
              </a:buClr>
              <a:buSzPct val="80000"/>
              <a:buFont typeface="Wingdings 3" charset="2"/>
              <a:buChar char=""/>
            </a:pPr>
            <a:r>
              <a:rPr lang="en-US">
                <a:solidFill>
                  <a:schemeClr val="tx1">
                    <a:lumMod val="75000"/>
                    <a:lumOff val="25000"/>
                  </a:schemeClr>
                </a:solidFill>
              </a:rPr>
              <a:t>Un grand merci à tous pour leur participation et au club de Cluny pour leur encadrement !</a:t>
            </a:r>
          </a:p>
          <a:p>
            <a:pPr>
              <a:spcBef>
                <a:spcPts val="1000"/>
              </a:spcBef>
              <a:buClr>
                <a:schemeClr val="accent1"/>
              </a:buClr>
              <a:buSzPct val="80000"/>
              <a:buFont typeface="Wingdings 3" charset="2"/>
              <a:buChar char=""/>
            </a:pPr>
            <a:r>
              <a:rPr lang="en-US">
                <a:solidFill>
                  <a:schemeClr val="tx1">
                    <a:lumMod val="75000"/>
                    <a:lumOff val="25000"/>
                  </a:schemeClr>
                </a:solidFill>
              </a:rPr>
              <a:t>Un grand merci également à la FFVL qui subventionne le club pour cet événement. </a:t>
            </a:r>
          </a:p>
          <a:p>
            <a:pPr>
              <a:spcBef>
                <a:spcPts val="1000"/>
              </a:spcBef>
              <a:buClr>
                <a:schemeClr val="accent1"/>
              </a:buClr>
              <a:buSzPct val="80000"/>
              <a:buFont typeface="Wingdings 3" charset="2"/>
              <a:buChar char=""/>
            </a:pPr>
            <a:r>
              <a:rPr lang="en-US">
                <a:solidFill>
                  <a:schemeClr val="tx1">
                    <a:lumMod val="75000"/>
                    <a:lumOff val="25000"/>
                  </a:schemeClr>
                </a:solidFill>
              </a:rPr>
              <a:t>Merci à Théo pour l’organisation.</a:t>
            </a:r>
          </a:p>
        </p:txBody>
      </p:sp>
      <p:pic>
        <p:nvPicPr>
          <p:cNvPr id="6" name="Image 5">
            <a:extLst>
              <a:ext uri="{FF2B5EF4-FFF2-40B4-BE49-F238E27FC236}">
                <a16:creationId xmlns:a16="http://schemas.microsoft.com/office/drawing/2014/main" id="{F0C1E905-61B9-DC4A-9ABE-0DBDC53FAA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Tree>
    <p:extLst>
      <p:ext uri="{BB962C8B-B14F-4D97-AF65-F5344CB8AC3E}">
        <p14:creationId xmlns:p14="http://schemas.microsoft.com/office/powerpoint/2010/main" val="3206846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ucune description de photo disponible.">
            <a:extLst>
              <a:ext uri="{FF2B5EF4-FFF2-40B4-BE49-F238E27FC236}">
                <a16:creationId xmlns:a16="http://schemas.microsoft.com/office/drawing/2014/main" id="{9E9345A3-5FB0-F9DA-7EF6-1F37C2BD05A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A1EF34BD-5A59-C445-A391-683869E24697}"/>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a:effectLst/>
              </a:rPr>
              <a:t>Débroussaillage de Juillet 2023 </a:t>
            </a:r>
            <a:endParaRPr lang="en-US" dirty="0"/>
          </a:p>
        </p:txBody>
      </p:sp>
      <p:sp>
        <p:nvSpPr>
          <p:cNvPr id="4" name="Rectangle 3">
            <a:extLst>
              <a:ext uri="{FF2B5EF4-FFF2-40B4-BE49-F238E27FC236}">
                <a16:creationId xmlns:a16="http://schemas.microsoft.com/office/drawing/2014/main" id="{D07A979D-9559-E044-B1B5-527A6DC0DDE4}"/>
              </a:ext>
            </a:extLst>
          </p:cNvPr>
          <p:cNvSpPr/>
          <p:nvPr/>
        </p:nvSpPr>
        <p:spPr>
          <a:xfrm>
            <a:off x="677334" y="2160589"/>
            <a:ext cx="3851122"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Une </a:t>
            </a:r>
            <a:r>
              <a:rPr lang="en-US" dirty="0" err="1">
                <a:solidFill>
                  <a:schemeClr val="tx1">
                    <a:lumMod val="75000"/>
                    <a:lumOff val="25000"/>
                  </a:schemeClr>
                </a:solidFill>
              </a:rPr>
              <a:t>débroussailleuse</a:t>
            </a:r>
            <a:r>
              <a:rPr lang="en-US" dirty="0">
                <a:solidFill>
                  <a:schemeClr val="tx1">
                    <a:lumMod val="75000"/>
                    <a:lumOff val="25000"/>
                  </a:schemeClr>
                </a:solidFill>
              </a:rPr>
              <a:t> a </a:t>
            </a:r>
            <a:r>
              <a:rPr lang="en-US" dirty="0" err="1">
                <a:solidFill>
                  <a:schemeClr val="tx1">
                    <a:lumMod val="75000"/>
                    <a:lumOff val="25000"/>
                  </a:schemeClr>
                </a:solidFill>
              </a:rPr>
              <a:t>été</a:t>
            </a:r>
            <a:r>
              <a:rPr lang="en-US" dirty="0">
                <a:solidFill>
                  <a:schemeClr val="tx1">
                    <a:lumMod val="75000"/>
                    <a:lumOff val="25000"/>
                  </a:schemeClr>
                </a:solidFill>
              </a:rPr>
              <a:t> </a:t>
            </a:r>
            <a:r>
              <a:rPr lang="en-US" dirty="0" err="1">
                <a:solidFill>
                  <a:schemeClr val="tx1">
                    <a:lumMod val="75000"/>
                    <a:lumOff val="25000"/>
                  </a:schemeClr>
                </a:solidFill>
              </a:rPr>
              <a:t>louée</a:t>
            </a:r>
            <a:r>
              <a:rPr lang="en-US" dirty="0">
                <a:solidFill>
                  <a:schemeClr val="tx1">
                    <a:lumMod val="75000"/>
                    <a:lumOff val="25000"/>
                  </a:schemeClr>
                </a:solidFill>
              </a:rPr>
              <a:t> grâce </a:t>
            </a:r>
            <a:r>
              <a:rPr lang="en-US" dirty="0" err="1">
                <a:solidFill>
                  <a:schemeClr val="tx1">
                    <a:lumMod val="75000"/>
                    <a:lumOff val="25000"/>
                  </a:schemeClr>
                </a:solidFill>
              </a:rPr>
              <a:t>à</a:t>
            </a:r>
            <a:r>
              <a:rPr lang="en-US" dirty="0">
                <a:solidFill>
                  <a:schemeClr val="tx1">
                    <a:lumMod val="75000"/>
                    <a:lumOff val="25000"/>
                  </a:schemeClr>
                </a:solidFill>
              </a:rPr>
              <a:t> la subvention du </a:t>
            </a:r>
            <a:r>
              <a:rPr lang="en-US" dirty="0" err="1">
                <a:solidFill>
                  <a:schemeClr val="tx1">
                    <a:lumMod val="75000"/>
                    <a:lumOff val="25000"/>
                  </a:schemeClr>
                </a:solidFill>
              </a:rPr>
              <a:t>département</a:t>
            </a:r>
            <a:r>
              <a:rPr lang="en-US" dirty="0">
                <a:solidFill>
                  <a:schemeClr val="tx1">
                    <a:lumMod val="75000"/>
                    <a:lumOff val="25000"/>
                  </a:schemeClr>
                </a:solidFill>
              </a:rPr>
              <a:t>. Merci aux </a:t>
            </a:r>
            <a:r>
              <a:rPr lang="en-US" dirty="0" err="1">
                <a:solidFill>
                  <a:schemeClr val="tx1">
                    <a:lumMod val="75000"/>
                    <a:lumOff val="25000"/>
                  </a:schemeClr>
                </a:solidFill>
              </a:rPr>
              <a:t>volontaires</a:t>
            </a:r>
            <a:r>
              <a:rPr lang="en-US" dirty="0">
                <a:solidFill>
                  <a:schemeClr val="tx1">
                    <a:lumMod val="75000"/>
                    <a:lumOff val="25000"/>
                  </a:schemeClr>
                </a:solidFill>
              </a:rPr>
              <a:t> (Greg, Romain, Olive, Christophe, Yvon, Juju (malgré </a:t>
            </a:r>
            <a:r>
              <a:rPr lang="en-US" dirty="0" err="1">
                <a:solidFill>
                  <a:schemeClr val="tx1">
                    <a:lumMod val="75000"/>
                    <a:lumOff val="25000"/>
                  </a:schemeClr>
                </a:solidFill>
              </a:rPr>
              <a:t>sa</a:t>
            </a:r>
            <a:r>
              <a:rPr lang="en-US" dirty="0">
                <a:solidFill>
                  <a:schemeClr val="tx1">
                    <a:lumMod val="75000"/>
                    <a:lumOff val="25000"/>
                  </a:schemeClr>
                </a:solidFill>
              </a:rPr>
              <a:t> gastro), Tristan).</a:t>
            </a:r>
          </a:p>
          <a:p>
            <a:pPr>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Merci </a:t>
            </a:r>
            <a:r>
              <a:rPr lang="en-US" dirty="0" err="1">
                <a:solidFill>
                  <a:schemeClr val="tx1">
                    <a:lumMod val="75000"/>
                    <a:lumOff val="25000"/>
                  </a:schemeClr>
                </a:solidFill>
              </a:rPr>
              <a:t>à</a:t>
            </a:r>
            <a:r>
              <a:rPr lang="en-US" dirty="0">
                <a:solidFill>
                  <a:schemeClr val="tx1">
                    <a:lumMod val="75000"/>
                    <a:lumOff val="25000"/>
                  </a:schemeClr>
                </a:solidFill>
              </a:rPr>
              <a:t> Alex Bel pour le </a:t>
            </a:r>
            <a:r>
              <a:rPr lang="en-US" dirty="0" err="1">
                <a:solidFill>
                  <a:schemeClr val="tx1">
                    <a:lumMod val="75000"/>
                    <a:lumOff val="25000"/>
                  </a:schemeClr>
                </a:solidFill>
              </a:rPr>
              <a:t>débroussaillage</a:t>
            </a:r>
            <a:r>
              <a:rPr lang="en-US" dirty="0">
                <a:solidFill>
                  <a:schemeClr val="tx1">
                    <a:lumMod val="75000"/>
                    <a:lumOff val="25000"/>
                  </a:schemeClr>
                </a:solidFill>
              </a:rPr>
              <a:t> de </a:t>
            </a:r>
            <a:r>
              <a:rPr lang="en-US" dirty="0" err="1">
                <a:solidFill>
                  <a:schemeClr val="tx1">
                    <a:lumMod val="75000"/>
                    <a:lumOff val="25000"/>
                  </a:schemeClr>
                </a:solidFill>
              </a:rPr>
              <a:t>Mijoux</a:t>
            </a:r>
            <a:r>
              <a:rPr lang="en-US" dirty="0">
                <a:solidFill>
                  <a:schemeClr val="tx1">
                    <a:lumMod val="75000"/>
                    <a:lumOff val="25000"/>
                  </a:schemeClr>
                </a:solidFill>
              </a:rPr>
              <a:t>.</a:t>
            </a:r>
          </a:p>
          <a:p>
            <a:pPr>
              <a:lnSpc>
                <a:spcPct val="90000"/>
              </a:lnSpc>
              <a:spcBef>
                <a:spcPts val="1000"/>
              </a:spcBef>
              <a:buClr>
                <a:schemeClr val="accent1"/>
              </a:buClr>
              <a:buSzPct val="80000"/>
            </a:pPr>
            <a:endParaRPr lang="en-US"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b="1" dirty="0" err="1">
                <a:solidFill>
                  <a:schemeClr val="tx1">
                    <a:lumMod val="75000"/>
                    <a:lumOff val="25000"/>
                  </a:schemeClr>
                </a:solidFill>
              </a:rPr>
              <a:t>L’entretien</a:t>
            </a:r>
            <a:r>
              <a:rPr lang="en-US" b="1" dirty="0">
                <a:solidFill>
                  <a:schemeClr val="tx1">
                    <a:lumMod val="75000"/>
                    <a:lumOff val="25000"/>
                  </a:schemeClr>
                </a:solidFill>
              </a:rPr>
              <a:t> des sites </a:t>
            </a:r>
            <a:r>
              <a:rPr lang="en-US" b="1" dirty="0" err="1">
                <a:solidFill>
                  <a:schemeClr val="tx1">
                    <a:lumMod val="75000"/>
                    <a:lumOff val="25000"/>
                  </a:schemeClr>
                </a:solidFill>
              </a:rPr>
              <a:t>est</a:t>
            </a:r>
            <a:r>
              <a:rPr lang="en-US" b="1" dirty="0">
                <a:solidFill>
                  <a:schemeClr val="tx1">
                    <a:lumMod val="75000"/>
                    <a:lumOff val="25000"/>
                  </a:schemeClr>
                </a:solidFill>
              </a:rPr>
              <a:t> un des </a:t>
            </a:r>
            <a:r>
              <a:rPr lang="en-US" b="1" dirty="0" err="1">
                <a:solidFill>
                  <a:schemeClr val="tx1">
                    <a:lumMod val="75000"/>
                    <a:lumOff val="25000"/>
                  </a:schemeClr>
                </a:solidFill>
              </a:rPr>
              <a:t>objectifs</a:t>
            </a:r>
            <a:r>
              <a:rPr lang="en-US" b="1" dirty="0">
                <a:solidFill>
                  <a:schemeClr val="tx1">
                    <a:lumMod val="75000"/>
                    <a:lumOff val="25000"/>
                  </a:schemeClr>
                </a:solidFill>
              </a:rPr>
              <a:t> et devoirs </a:t>
            </a:r>
            <a:r>
              <a:rPr lang="en-US" b="1" dirty="0" err="1">
                <a:solidFill>
                  <a:schemeClr val="tx1">
                    <a:lumMod val="75000"/>
                    <a:lumOff val="25000"/>
                  </a:schemeClr>
                </a:solidFill>
              </a:rPr>
              <a:t>principaux</a:t>
            </a:r>
            <a:r>
              <a:rPr lang="en-US" b="1" dirty="0">
                <a:solidFill>
                  <a:schemeClr val="tx1">
                    <a:lumMod val="75000"/>
                    <a:lumOff val="25000"/>
                  </a:schemeClr>
                </a:solidFill>
              </a:rPr>
              <a:t> de </a:t>
            </a:r>
            <a:r>
              <a:rPr lang="en-US" b="1" dirty="0" err="1">
                <a:solidFill>
                  <a:schemeClr val="tx1">
                    <a:lumMod val="75000"/>
                    <a:lumOff val="25000"/>
                  </a:schemeClr>
                </a:solidFill>
              </a:rPr>
              <a:t>notre</a:t>
            </a:r>
            <a:r>
              <a:rPr lang="en-US" b="1" dirty="0">
                <a:solidFill>
                  <a:schemeClr val="tx1">
                    <a:lumMod val="75000"/>
                    <a:lumOff val="25000"/>
                  </a:schemeClr>
                </a:solidFill>
              </a:rPr>
              <a:t> club. On </a:t>
            </a:r>
            <a:r>
              <a:rPr lang="en-US" b="1" dirty="0" err="1">
                <a:solidFill>
                  <a:schemeClr val="tx1">
                    <a:lumMod val="75000"/>
                    <a:lumOff val="25000"/>
                  </a:schemeClr>
                </a:solidFill>
              </a:rPr>
              <a:t>compte</a:t>
            </a:r>
            <a:r>
              <a:rPr lang="en-US" b="1" dirty="0">
                <a:solidFill>
                  <a:schemeClr val="tx1">
                    <a:lumMod val="75000"/>
                    <a:lumOff val="25000"/>
                  </a:schemeClr>
                </a:solidFill>
              </a:rPr>
              <a:t> sur </a:t>
            </a:r>
            <a:r>
              <a:rPr lang="en-US" b="1" dirty="0" err="1">
                <a:solidFill>
                  <a:schemeClr val="tx1">
                    <a:lumMod val="75000"/>
                    <a:lumOff val="25000"/>
                  </a:schemeClr>
                </a:solidFill>
              </a:rPr>
              <a:t>vous</a:t>
            </a:r>
            <a:r>
              <a:rPr lang="en-US" b="1" dirty="0">
                <a:solidFill>
                  <a:schemeClr val="tx1">
                    <a:lumMod val="75000"/>
                    <a:lumOff val="25000"/>
                  </a:schemeClr>
                </a:solidFill>
              </a:rPr>
              <a:t> pour le coup de main. </a:t>
            </a:r>
          </a:p>
        </p:txBody>
      </p:sp>
      <p:cxnSp>
        <p:nvCxnSpPr>
          <p:cNvPr id="1031" name="Straight Connector 103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3" name="Straight Connector 103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 name="Image 7" descr="A logo with a person on a parachute&#10;&#10;Description automatically generated">
            <a:extLst>
              <a:ext uri="{FF2B5EF4-FFF2-40B4-BE49-F238E27FC236}">
                <a16:creationId xmlns:a16="http://schemas.microsoft.com/office/drawing/2014/main" id="{5D5CF564-7FB6-C64B-8163-F8C5DBD577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Tree>
    <p:extLst>
      <p:ext uri="{BB962C8B-B14F-4D97-AF65-F5344CB8AC3E}">
        <p14:creationId xmlns:p14="http://schemas.microsoft.com/office/powerpoint/2010/main" val="1792171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EC08B-B424-BB5C-C6FC-9617F109EA42}"/>
              </a:ext>
            </a:extLst>
          </p:cNvPr>
          <p:cNvSpPr>
            <a:spLocks noGrp="1"/>
          </p:cNvSpPr>
          <p:nvPr>
            <p:ph type="title"/>
          </p:nvPr>
        </p:nvSpPr>
        <p:spPr/>
        <p:txBody>
          <a:bodyPr/>
          <a:lstStyle/>
          <a:p>
            <a:r>
              <a:rPr lang="en-US" dirty="0" err="1"/>
              <a:t>Journée</a:t>
            </a:r>
            <a:r>
              <a:rPr lang="en-US" dirty="0"/>
              <a:t> Fly Test 1 et 2 </a:t>
            </a:r>
            <a:r>
              <a:rPr lang="en-US" dirty="0" err="1"/>
              <a:t>Juillet</a:t>
            </a:r>
            <a:endParaRPr lang="en-US" dirty="0"/>
          </a:p>
        </p:txBody>
      </p:sp>
      <p:sp>
        <p:nvSpPr>
          <p:cNvPr id="3" name="Content Placeholder 2">
            <a:extLst>
              <a:ext uri="{FF2B5EF4-FFF2-40B4-BE49-F238E27FC236}">
                <a16:creationId xmlns:a16="http://schemas.microsoft.com/office/drawing/2014/main" id="{336C5AFF-4CD3-AB3E-004A-33765C0395FF}"/>
              </a:ext>
            </a:extLst>
          </p:cNvPr>
          <p:cNvSpPr>
            <a:spLocks noGrp="1"/>
          </p:cNvSpPr>
          <p:nvPr>
            <p:ph idx="1"/>
          </p:nvPr>
        </p:nvSpPr>
        <p:spPr/>
        <p:txBody>
          <a:bodyPr/>
          <a:lstStyle/>
          <a:p>
            <a:r>
              <a:rPr lang="fr-CH" sz="1800" dirty="0">
                <a:effectLst/>
                <a:ea typeface="Times New Roman" panose="02020603050405020304" pitchFamily="18" charset="0"/>
              </a:rPr>
              <a:t>A l'initiative de SUN, le VLG a organisé un événement test de voile.</a:t>
            </a:r>
            <a:endParaRPr lang="en-CH" sz="1800" dirty="0">
              <a:effectLst/>
              <a:ea typeface="Times New Roman" panose="02020603050405020304" pitchFamily="18" charset="0"/>
            </a:endParaRPr>
          </a:p>
          <a:p>
            <a:r>
              <a:rPr lang="fr-CH" sz="1800" dirty="0">
                <a:effectLst/>
                <a:ea typeface="Times New Roman" panose="02020603050405020304" pitchFamily="18" charset="0"/>
              </a:rPr>
              <a:t>Grâce à l’investissement de de Romain et Marie, tout était prêt et organisé (exposants, buvette, </a:t>
            </a:r>
            <a:r>
              <a:rPr lang="fr-CH" sz="1800" dirty="0" err="1">
                <a:effectLst/>
                <a:ea typeface="Times New Roman" panose="02020603050405020304" pitchFamily="18" charset="0"/>
              </a:rPr>
              <a:t>food</a:t>
            </a:r>
            <a:r>
              <a:rPr lang="fr-CH" sz="1800" dirty="0">
                <a:effectLst/>
                <a:ea typeface="Times New Roman" panose="02020603050405020304" pitchFamily="18" charset="0"/>
              </a:rPr>
              <a:t> truck, biplace, </a:t>
            </a:r>
            <a:r>
              <a:rPr lang="fr-CH" sz="1800" dirty="0" err="1">
                <a:effectLst/>
                <a:ea typeface="Times New Roman" panose="02020603050405020304" pitchFamily="18" charset="0"/>
              </a:rPr>
              <a:t>etc</a:t>
            </a:r>
            <a:r>
              <a:rPr lang="fr-CH" sz="1800" dirty="0">
                <a:effectLst/>
                <a:ea typeface="Times New Roman" panose="02020603050405020304" pitchFamily="18" charset="0"/>
              </a:rPr>
              <a:t>). </a:t>
            </a:r>
            <a:endParaRPr lang="en-CH" sz="1800" dirty="0">
              <a:effectLst/>
              <a:ea typeface="Times New Roman" panose="02020603050405020304" pitchFamily="18" charset="0"/>
            </a:endParaRPr>
          </a:p>
          <a:p>
            <a:r>
              <a:rPr lang="fr-CH" sz="1800" dirty="0">
                <a:effectLst/>
                <a:ea typeface="Times New Roman" panose="02020603050405020304" pitchFamily="18" charset="0"/>
              </a:rPr>
              <a:t>La météo en aura décidé autrement et nous aura obligés à annuler l’évènement. Dommage, mais ce n’est que partie remise pour l’année prochaine.</a:t>
            </a:r>
            <a:endParaRPr lang="en-CH" sz="1800" dirty="0">
              <a:effectLst/>
              <a:ea typeface="Times New Roman" panose="02020603050405020304" pitchFamily="18" charset="0"/>
            </a:endParaRPr>
          </a:p>
        </p:txBody>
      </p:sp>
      <p:pic>
        <p:nvPicPr>
          <p:cNvPr id="4" name="Image 7" descr="A logo with a person on a parachute&#10;&#10;Description automatically generated">
            <a:extLst>
              <a:ext uri="{FF2B5EF4-FFF2-40B4-BE49-F238E27FC236}">
                <a16:creationId xmlns:a16="http://schemas.microsoft.com/office/drawing/2014/main" id="{8049E628-1B19-A8BF-5244-A069570135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pic>
        <p:nvPicPr>
          <p:cNvPr id="2050" name="Picture 2">
            <a:extLst>
              <a:ext uri="{FF2B5EF4-FFF2-40B4-BE49-F238E27FC236}">
                <a16:creationId xmlns:a16="http://schemas.microsoft.com/office/drawing/2014/main" id="{F66B01A2-DE0C-5146-6110-DF2DB6923A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84922" y="5243437"/>
            <a:ext cx="2079430" cy="1461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379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4DBA0D-487A-8140-8141-592D33EC7CC7}"/>
              </a:ext>
            </a:extLst>
          </p:cNvPr>
          <p:cNvSpPr>
            <a:spLocks noGrp="1"/>
          </p:cNvSpPr>
          <p:nvPr>
            <p:ph type="title"/>
          </p:nvPr>
        </p:nvSpPr>
        <p:spPr>
          <a:xfrm>
            <a:off x="677332" y="609600"/>
            <a:ext cx="5217538" cy="1320800"/>
          </a:xfrm>
        </p:spPr>
        <p:txBody>
          <a:bodyPr vert="horz" lIns="91440" tIns="45720" rIns="91440" bIns="45720" rtlCol="0" anchor="t">
            <a:normAutofit/>
          </a:bodyPr>
          <a:lstStyle/>
          <a:p>
            <a:r>
              <a:rPr lang="en-US" dirty="0"/>
              <a:t>Rallye de la </a:t>
            </a:r>
            <a:r>
              <a:rPr lang="en-US" dirty="0" err="1"/>
              <a:t>Saucisse</a:t>
            </a:r>
            <a:r>
              <a:rPr lang="en-US" dirty="0"/>
              <a:t> </a:t>
            </a:r>
            <a:br>
              <a:rPr lang="en-US" dirty="0"/>
            </a:br>
            <a:r>
              <a:rPr lang="en-US" dirty="0"/>
              <a:t>3 </a:t>
            </a:r>
            <a:r>
              <a:rPr lang="en-US" dirty="0" err="1"/>
              <a:t>septembre</a:t>
            </a:r>
            <a:r>
              <a:rPr lang="en-US" dirty="0"/>
              <a:t> 2023 </a:t>
            </a:r>
          </a:p>
        </p:txBody>
      </p:sp>
      <p:sp>
        <p:nvSpPr>
          <p:cNvPr id="12" name="Isosceles Triangle 8">
            <a:extLst>
              <a:ext uri="{FF2B5EF4-FFF2-40B4-BE49-F238E27FC236}">
                <a16:creationId xmlns:a16="http://schemas.microsoft.com/office/drawing/2014/main" id="{F19F8C88-9B7E-4596-8D09-DF90F41CA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A4CBA971-A640-ED4F-AD7B-E972F80A1A10}"/>
              </a:ext>
            </a:extLst>
          </p:cNvPr>
          <p:cNvSpPr/>
          <p:nvPr/>
        </p:nvSpPr>
        <p:spPr>
          <a:xfrm>
            <a:off x="683263" y="2160589"/>
            <a:ext cx="5211607"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dirty="0">
                <a:solidFill>
                  <a:schemeClr val="tx1">
                    <a:lumMod val="75000"/>
                    <a:lumOff val="25000"/>
                  </a:schemeClr>
                </a:solidFill>
                <a:effectLst/>
              </a:rPr>
              <a:t>32 </a:t>
            </a:r>
            <a:r>
              <a:rPr lang="en-US" dirty="0" err="1">
                <a:solidFill>
                  <a:schemeClr val="tx1">
                    <a:lumMod val="75000"/>
                    <a:lumOff val="25000"/>
                  </a:schemeClr>
                </a:solidFill>
                <a:effectLst/>
              </a:rPr>
              <a:t>courageux</a:t>
            </a:r>
            <a:r>
              <a:rPr lang="en-US" dirty="0">
                <a:solidFill>
                  <a:schemeClr val="tx1">
                    <a:lumMod val="75000"/>
                    <a:lumOff val="25000"/>
                  </a:schemeClr>
                </a:solidFill>
                <a:effectLst/>
              </a:rPr>
              <a:t> </a:t>
            </a:r>
            <a:r>
              <a:rPr lang="en-US" dirty="0" err="1">
                <a:solidFill>
                  <a:schemeClr val="tx1">
                    <a:lumMod val="75000"/>
                    <a:lumOff val="25000"/>
                  </a:schemeClr>
                </a:solidFill>
                <a:effectLst/>
              </a:rPr>
              <a:t>ont</a:t>
            </a:r>
            <a:r>
              <a:rPr lang="en-US" dirty="0">
                <a:solidFill>
                  <a:schemeClr val="tx1">
                    <a:lumMod val="75000"/>
                    <a:lumOff val="25000"/>
                  </a:schemeClr>
                </a:solidFill>
                <a:effectLst/>
              </a:rPr>
              <a:t> </a:t>
            </a:r>
            <a:r>
              <a:rPr lang="en-US" dirty="0" err="1">
                <a:solidFill>
                  <a:schemeClr val="tx1">
                    <a:lumMod val="75000"/>
                    <a:lumOff val="25000"/>
                  </a:schemeClr>
                </a:solidFill>
                <a:effectLst/>
              </a:rPr>
              <a:t>participé</a:t>
            </a:r>
            <a:r>
              <a:rPr lang="en-US" dirty="0">
                <a:solidFill>
                  <a:schemeClr val="tx1">
                    <a:lumMod val="75000"/>
                    <a:lumOff val="25000"/>
                  </a:schemeClr>
                </a:solidFill>
                <a:effectLst/>
              </a:rPr>
              <a:t> au </a:t>
            </a:r>
            <a:r>
              <a:rPr lang="en-US" dirty="0" err="1">
                <a:solidFill>
                  <a:schemeClr val="tx1">
                    <a:lumMod val="75000"/>
                    <a:lumOff val="25000"/>
                  </a:schemeClr>
                </a:solidFill>
                <a:effectLst/>
              </a:rPr>
              <a:t>rallye</a:t>
            </a:r>
            <a:r>
              <a:rPr lang="en-US" dirty="0">
                <a:solidFill>
                  <a:schemeClr val="tx1">
                    <a:lumMod val="75000"/>
                    <a:lumOff val="25000"/>
                  </a:schemeClr>
                </a:solidFill>
                <a:effectLst/>
              </a:rPr>
              <a:t> de la </a:t>
            </a:r>
            <a:r>
              <a:rPr lang="en-US" dirty="0" err="1">
                <a:solidFill>
                  <a:schemeClr val="tx1">
                    <a:lumMod val="75000"/>
                    <a:lumOff val="25000"/>
                  </a:schemeClr>
                </a:solidFill>
                <a:effectLst/>
              </a:rPr>
              <a:t>saucisse</a:t>
            </a:r>
            <a:r>
              <a:rPr lang="en-US" dirty="0">
                <a:solidFill>
                  <a:schemeClr val="tx1">
                    <a:lumMod val="75000"/>
                    <a:lumOff val="25000"/>
                  </a:schemeClr>
                </a:solidFill>
              </a:rPr>
              <a:t>,</a:t>
            </a:r>
            <a:r>
              <a:rPr lang="en-US" dirty="0">
                <a:solidFill>
                  <a:schemeClr val="tx1">
                    <a:lumMod val="75000"/>
                    <a:lumOff val="25000"/>
                  </a:schemeClr>
                </a:solidFill>
                <a:effectLst/>
              </a:rPr>
              <a:t> </a:t>
            </a:r>
            <a:r>
              <a:rPr lang="en-US" dirty="0" err="1">
                <a:solidFill>
                  <a:schemeClr val="tx1">
                    <a:lumMod val="75000"/>
                    <a:lumOff val="25000"/>
                  </a:schemeClr>
                </a:solidFill>
                <a:effectLst/>
              </a:rPr>
              <a:t>une</a:t>
            </a:r>
            <a:r>
              <a:rPr lang="en-US" dirty="0">
                <a:solidFill>
                  <a:schemeClr val="tx1">
                    <a:lumMod val="75000"/>
                    <a:lumOff val="25000"/>
                  </a:schemeClr>
                </a:solidFill>
                <a:effectLst/>
              </a:rPr>
              <a:t> 60aine de </a:t>
            </a:r>
            <a:r>
              <a:rPr lang="en-US" dirty="0" err="1">
                <a:solidFill>
                  <a:schemeClr val="tx1">
                    <a:lumMod val="75000"/>
                    <a:lumOff val="25000"/>
                  </a:schemeClr>
                </a:solidFill>
                <a:effectLst/>
              </a:rPr>
              <a:t>mangeurs</a:t>
            </a:r>
            <a:r>
              <a:rPr lang="en-US" dirty="0">
                <a:solidFill>
                  <a:schemeClr val="tx1">
                    <a:lumMod val="75000"/>
                    <a:lumOff val="25000"/>
                  </a:schemeClr>
                </a:solidFill>
                <a:effectLst/>
              </a:rPr>
              <a:t> se </a:t>
            </a:r>
            <a:r>
              <a:rPr lang="en-US" dirty="0" err="1">
                <a:solidFill>
                  <a:schemeClr val="tx1">
                    <a:lumMod val="75000"/>
                    <a:lumOff val="25000"/>
                  </a:schemeClr>
                </a:solidFill>
                <a:effectLst/>
              </a:rPr>
              <a:t>sont</a:t>
            </a:r>
            <a:r>
              <a:rPr lang="en-US" dirty="0">
                <a:solidFill>
                  <a:schemeClr val="tx1">
                    <a:lumMod val="75000"/>
                    <a:lumOff val="25000"/>
                  </a:schemeClr>
                </a:solidFill>
                <a:effectLst/>
              </a:rPr>
              <a:t> </a:t>
            </a:r>
            <a:r>
              <a:rPr lang="en-US" dirty="0" err="1">
                <a:solidFill>
                  <a:schemeClr val="tx1">
                    <a:lumMod val="75000"/>
                    <a:lumOff val="25000"/>
                  </a:schemeClr>
                </a:solidFill>
                <a:effectLst/>
              </a:rPr>
              <a:t>régalés</a:t>
            </a:r>
            <a:r>
              <a:rPr lang="en-US" dirty="0">
                <a:solidFill>
                  <a:schemeClr val="tx1">
                    <a:lumMod val="75000"/>
                    <a:lumOff val="25000"/>
                  </a:schemeClr>
                </a:solidFill>
                <a:effectLst/>
              </a:rPr>
              <a:t>.</a:t>
            </a:r>
          </a:p>
          <a:p>
            <a:pPr>
              <a:spcBef>
                <a:spcPts val="1000"/>
              </a:spcBef>
              <a:buClr>
                <a:schemeClr val="accent1"/>
              </a:buClr>
              <a:buSzPct val="80000"/>
              <a:buFont typeface="Wingdings 3" charset="2"/>
              <a:buChar char=""/>
            </a:pPr>
            <a:r>
              <a:rPr lang="en-US" dirty="0">
                <a:solidFill>
                  <a:schemeClr val="tx1">
                    <a:lumMod val="75000"/>
                    <a:lumOff val="25000"/>
                  </a:schemeClr>
                </a:solidFill>
                <a:effectLst/>
              </a:rPr>
              <a:t>Le temps </a:t>
            </a:r>
            <a:r>
              <a:rPr lang="en-US" dirty="0" err="1">
                <a:solidFill>
                  <a:schemeClr val="tx1">
                    <a:lumMod val="75000"/>
                    <a:lumOff val="25000"/>
                  </a:schemeClr>
                </a:solidFill>
                <a:effectLst/>
              </a:rPr>
              <a:t>était</a:t>
            </a:r>
            <a:r>
              <a:rPr lang="en-US" dirty="0">
                <a:solidFill>
                  <a:schemeClr val="tx1">
                    <a:lumMod val="75000"/>
                    <a:lumOff val="25000"/>
                  </a:schemeClr>
                </a:solidFill>
                <a:effectLst/>
              </a:rPr>
              <a:t> au </a:t>
            </a:r>
            <a:r>
              <a:rPr lang="en-US" dirty="0" err="1">
                <a:solidFill>
                  <a:schemeClr val="tx1">
                    <a:lumMod val="75000"/>
                    <a:lumOff val="25000"/>
                  </a:schemeClr>
                </a:solidFill>
                <a:effectLst/>
              </a:rPr>
              <a:t>rendez-vous</a:t>
            </a:r>
            <a:r>
              <a:rPr lang="en-US" dirty="0">
                <a:solidFill>
                  <a:schemeClr val="tx1">
                    <a:lumMod val="75000"/>
                    <a:lumOff val="25000"/>
                  </a:schemeClr>
                </a:solidFill>
                <a:effectLst/>
              </a:rPr>
              <a:t>. </a:t>
            </a:r>
          </a:p>
          <a:p>
            <a:pPr>
              <a:spcBef>
                <a:spcPts val="1000"/>
              </a:spcBef>
              <a:buClr>
                <a:schemeClr val="accent1"/>
              </a:buClr>
              <a:buSzPct val="80000"/>
              <a:buFont typeface="Wingdings 3" charset="2"/>
              <a:buChar char=""/>
            </a:pPr>
            <a:r>
              <a:rPr lang="en-US" dirty="0">
                <a:solidFill>
                  <a:schemeClr val="tx1">
                    <a:lumMod val="75000"/>
                    <a:lumOff val="25000"/>
                  </a:schemeClr>
                </a:solidFill>
                <a:effectLst/>
              </a:rPr>
              <a:t>Un </a:t>
            </a:r>
            <a:r>
              <a:rPr lang="en-US" dirty="0" err="1">
                <a:solidFill>
                  <a:schemeClr val="tx1">
                    <a:lumMod val="75000"/>
                    <a:lumOff val="25000"/>
                  </a:schemeClr>
                </a:solidFill>
                <a:effectLst/>
              </a:rPr>
              <a:t>barnum</a:t>
            </a:r>
            <a:r>
              <a:rPr lang="en-US" dirty="0">
                <a:solidFill>
                  <a:schemeClr val="tx1">
                    <a:lumMod val="75000"/>
                    <a:lumOff val="25000"/>
                  </a:schemeClr>
                </a:solidFill>
                <a:effectLst/>
              </a:rPr>
              <a:t> a </a:t>
            </a:r>
            <a:r>
              <a:rPr lang="en-US" dirty="0" err="1">
                <a:solidFill>
                  <a:schemeClr val="tx1">
                    <a:lumMod val="75000"/>
                    <a:lumOff val="25000"/>
                  </a:schemeClr>
                </a:solidFill>
                <a:effectLst/>
              </a:rPr>
              <a:t>été</a:t>
            </a:r>
            <a:r>
              <a:rPr lang="en-US" dirty="0">
                <a:solidFill>
                  <a:schemeClr val="tx1">
                    <a:lumMod val="75000"/>
                    <a:lumOff val="25000"/>
                  </a:schemeClr>
                </a:solidFill>
                <a:effectLst/>
              </a:rPr>
              <a:t> </a:t>
            </a:r>
            <a:r>
              <a:rPr lang="en-US" dirty="0" err="1">
                <a:solidFill>
                  <a:schemeClr val="tx1">
                    <a:lumMod val="75000"/>
                    <a:lumOff val="25000"/>
                  </a:schemeClr>
                </a:solidFill>
                <a:effectLst/>
              </a:rPr>
              <a:t>acheté</a:t>
            </a:r>
            <a:r>
              <a:rPr lang="en-US" dirty="0">
                <a:solidFill>
                  <a:schemeClr val="tx1">
                    <a:lumMod val="75000"/>
                    <a:lumOff val="25000"/>
                  </a:schemeClr>
                </a:solidFill>
                <a:effectLst/>
              </a:rPr>
              <a:t> pour </a:t>
            </a:r>
            <a:r>
              <a:rPr lang="en-US" dirty="0" err="1">
                <a:solidFill>
                  <a:schemeClr val="tx1">
                    <a:lumMod val="75000"/>
                    <a:lumOff val="25000"/>
                  </a:schemeClr>
                </a:solidFill>
                <a:effectLst/>
              </a:rPr>
              <a:t>l’occasion</a:t>
            </a:r>
            <a:r>
              <a:rPr lang="en-US" dirty="0">
                <a:solidFill>
                  <a:schemeClr val="tx1">
                    <a:lumMod val="75000"/>
                    <a:lumOff val="25000"/>
                  </a:schemeClr>
                </a:solidFill>
                <a:effectLst/>
              </a:rPr>
              <a:t>.</a:t>
            </a:r>
          </a:p>
          <a:p>
            <a:pPr>
              <a:spcBef>
                <a:spcPts val="1000"/>
              </a:spcBef>
              <a:buClr>
                <a:schemeClr val="accent1"/>
              </a:buClr>
              <a:buSzPct val="80000"/>
              <a:buFont typeface="Wingdings 3" charset="2"/>
              <a:buChar char=""/>
            </a:pPr>
            <a:r>
              <a:rPr lang="en-US" dirty="0">
                <a:solidFill>
                  <a:schemeClr val="tx1">
                    <a:lumMod val="75000"/>
                    <a:lumOff val="25000"/>
                  </a:schemeClr>
                </a:solidFill>
                <a:effectLst/>
              </a:rPr>
              <a:t>Bravo </a:t>
            </a:r>
            <a:r>
              <a:rPr lang="en-US" dirty="0" err="1">
                <a:solidFill>
                  <a:schemeClr val="tx1">
                    <a:lumMod val="75000"/>
                    <a:lumOff val="25000"/>
                  </a:schemeClr>
                </a:solidFill>
                <a:effectLst/>
              </a:rPr>
              <a:t>à</a:t>
            </a:r>
            <a:r>
              <a:rPr lang="en-US" dirty="0">
                <a:solidFill>
                  <a:schemeClr val="tx1">
                    <a:lumMod val="75000"/>
                    <a:lumOff val="25000"/>
                  </a:schemeClr>
                </a:solidFill>
                <a:effectLst/>
              </a:rPr>
              <a:t> Karol et </a:t>
            </a:r>
            <a:r>
              <a:rPr lang="en-US" dirty="0" err="1">
                <a:solidFill>
                  <a:schemeClr val="tx1">
                    <a:lumMod val="75000"/>
                    <a:lumOff val="25000"/>
                  </a:schemeClr>
                </a:solidFill>
                <a:effectLst/>
              </a:rPr>
              <a:t>Aimée</a:t>
            </a:r>
            <a:r>
              <a:rPr lang="en-US" dirty="0">
                <a:solidFill>
                  <a:schemeClr val="tx1">
                    <a:lumMod val="75000"/>
                    <a:lumOff val="25000"/>
                  </a:schemeClr>
                </a:solidFill>
                <a:effectLst/>
              </a:rPr>
              <a:t> pour </a:t>
            </a:r>
            <a:r>
              <a:rPr lang="en-US" dirty="0" err="1">
                <a:solidFill>
                  <a:schemeClr val="tx1">
                    <a:lumMod val="75000"/>
                    <a:lumOff val="25000"/>
                  </a:schemeClr>
                </a:solidFill>
                <a:effectLst/>
              </a:rPr>
              <a:t>leurs</a:t>
            </a:r>
            <a:r>
              <a:rPr lang="en-US" dirty="0">
                <a:solidFill>
                  <a:schemeClr val="tx1">
                    <a:lumMod val="75000"/>
                    <a:lumOff val="25000"/>
                  </a:schemeClr>
                </a:solidFill>
                <a:effectLst/>
              </a:rPr>
              <a:t> </a:t>
            </a:r>
            <a:r>
              <a:rPr lang="en-US" dirty="0" err="1">
                <a:solidFill>
                  <a:schemeClr val="tx1">
                    <a:lumMod val="75000"/>
                    <a:lumOff val="25000"/>
                  </a:schemeClr>
                </a:solidFill>
                <a:effectLst/>
              </a:rPr>
              <a:t>victoires</a:t>
            </a:r>
            <a:r>
              <a:rPr lang="en-US" dirty="0">
                <a:solidFill>
                  <a:schemeClr val="tx1">
                    <a:lumMod val="75000"/>
                    <a:lumOff val="25000"/>
                  </a:schemeClr>
                </a:solidFill>
                <a:effectLst/>
              </a:rPr>
              <a:t>.</a:t>
            </a:r>
          </a:p>
          <a:p>
            <a:pPr>
              <a:spcBef>
                <a:spcPts val="1000"/>
              </a:spcBef>
              <a:buClr>
                <a:schemeClr val="accent1"/>
              </a:buClr>
              <a:buSzPct val="80000"/>
              <a:buFont typeface="Wingdings 3" charset="2"/>
              <a:buChar char=""/>
            </a:pPr>
            <a:r>
              <a:rPr lang="en-US" dirty="0" err="1">
                <a:solidFill>
                  <a:schemeClr val="tx1">
                    <a:lumMod val="75000"/>
                    <a:lumOff val="25000"/>
                  </a:schemeClr>
                </a:solidFill>
                <a:effectLst/>
              </a:rPr>
              <a:t>Cette</a:t>
            </a:r>
            <a:r>
              <a:rPr lang="en-US" dirty="0">
                <a:solidFill>
                  <a:schemeClr val="tx1">
                    <a:lumMod val="75000"/>
                    <a:lumOff val="25000"/>
                  </a:schemeClr>
                </a:solidFill>
                <a:effectLst/>
              </a:rPr>
              <a:t> </a:t>
            </a:r>
            <a:r>
              <a:rPr lang="en-US" dirty="0" err="1">
                <a:solidFill>
                  <a:schemeClr val="tx1">
                    <a:lumMod val="75000"/>
                    <a:lumOff val="25000"/>
                  </a:schemeClr>
                </a:solidFill>
                <a:effectLst/>
              </a:rPr>
              <a:t>année</a:t>
            </a:r>
            <a:r>
              <a:rPr lang="en-US" dirty="0">
                <a:solidFill>
                  <a:schemeClr val="tx1">
                    <a:lumMod val="75000"/>
                    <a:lumOff val="25000"/>
                  </a:schemeClr>
                </a:solidFill>
                <a:effectLst/>
              </a:rPr>
              <a:t> </a:t>
            </a:r>
            <a:r>
              <a:rPr lang="en-US" dirty="0" err="1">
                <a:solidFill>
                  <a:schemeClr val="tx1">
                    <a:lumMod val="75000"/>
                    <a:lumOff val="25000"/>
                  </a:schemeClr>
                </a:solidFill>
                <a:effectLst/>
              </a:rPr>
              <a:t>fut</a:t>
            </a:r>
            <a:r>
              <a:rPr lang="en-US" dirty="0">
                <a:solidFill>
                  <a:schemeClr val="tx1">
                    <a:lumMod val="75000"/>
                    <a:lumOff val="25000"/>
                  </a:schemeClr>
                </a:solidFill>
                <a:effectLst/>
              </a:rPr>
              <a:t> </a:t>
            </a:r>
            <a:r>
              <a:rPr lang="en-US" dirty="0" err="1">
                <a:solidFill>
                  <a:schemeClr val="tx1">
                    <a:lumMod val="75000"/>
                    <a:lumOff val="25000"/>
                  </a:schemeClr>
                </a:solidFill>
                <a:effectLst/>
              </a:rPr>
              <a:t>marquée</a:t>
            </a:r>
            <a:r>
              <a:rPr lang="en-US" dirty="0">
                <a:solidFill>
                  <a:schemeClr val="tx1">
                    <a:lumMod val="75000"/>
                    <a:lumOff val="25000"/>
                  </a:schemeClr>
                </a:solidFill>
                <a:effectLst/>
              </a:rPr>
              <a:t> par des </a:t>
            </a:r>
            <a:r>
              <a:rPr lang="en-US" dirty="0" err="1">
                <a:solidFill>
                  <a:schemeClr val="tx1">
                    <a:lumMod val="75000"/>
                    <a:lumOff val="25000"/>
                  </a:schemeClr>
                </a:solidFill>
                <a:effectLst/>
              </a:rPr>
              <a:t>atterrissages</a:t>
            </a:r>
            <a:r>
              <a:rPr lang="en-US" dirty="0">
                <a:solidFill>
                  <a:schemeClr val="tx1">
                    <a:lumMod val="75000"/>
                    <a:lumOff val="25000"/>
                  </a:schemeClr>
                </a:solidFill>
                <a:effectLst/>
              </a:rPr>
              <a:t> </a:t>
            </a:r>
            <a:r>
              <a:rPr lang="en-US" dirty="0" err="1">
                <a:solidFill>
                  <a:schemeClr val="tx1">
                    <a:lumMod val="75000"/>
                    <a:lumOff val="25000"/>
                  </a:schemeClr>
                </a:solidFill>
                <a:effectLst/>
              </a:rPr>
              <a:t>approximatifs</a:t>
            </a:r>
            <a:r>
              <a:rPr lang="en-US" dirty="0">
                <a:solidFill>
                  <a:schemeClr val="tx1">
                    <a:lumMod val="75000"/>
                    <a:lumOff val="25000"/>
                  </a:schemeClr>
                </a:solidFill>
                <a:effectLst/>
              </a:rPr>
              <a:t>. Mention </a:t>
            </a:r>
            <a:r>
              <a:rPr lang="en-US" dirty="0" err="1">
                <a:solidFill>
                  <a:schemeClr val="tx1">
                    <a:lumMod val="75000"/>
                    <a:lumOff val="25000"/>
                  </a:schemeClr>
                </a:solidFill>
                <a:effectLst/>
              </a:rPr>
              <a:t>spéciale</a:t>
            </a:r>
            <a:r>
              <a:rPr lang="en-US" dirty="0">
                <a:solidFill>
                  <a:schemeClr val="tx1">
                    <a:lumMod val="75000"/>
                    <a:lumOff val="25000"/>
                  </a:schemeClr>
                </a:solidFill>
                <a:effectLst/>
              </a:rPr>
              <a:t> </a:t>
            </a:r>
            <a:r>
              <a:rPr lang="en-US" dirty="0" err="1">
                <a:solidFill>
                  <a:schemeClr val="tx1">
                    <a:lumMod val="75000"/>
                    <a:lumOff val="25000"/>
                  </a:schemeClr>
                </a:solidFill>
                <a:effectLst/>
              </a:rPr>
              <a:t>à</a:t>
            </a:r>
            <a:r>
              <a:rPr lang="en-US" dirty="0">
                <a:solidFill>
                  <a:schemeClr val="tx1">
                    <a:lumMod val="75000"/>
                    <a:lumOff val="25000"/>
                  </a:schemeClr>
                </a:solidFill>
                <a:effectLst/>
              </a:rPr>
              <a:t> Sam pour son </a:t>
            </a:r>
            <a:r>
              <a:rPr lang="en-US" dirty="0" err="1">
                <a:solidFill>
                  <a:schemeClr val="tx1">
                    <a:lumMod val="75000"/>
                    <a:lumOff val="25000"/>
                  </a:schemeClr>
                </a:solidFill>
                <a:effectLst/>
              </a:rPr>
              <a:t>cratère</a:t>
            </a:r>
            <a:r>
              <a:rPr lang="en-US" dirty="0">
                <a:solidFill>
                  <a:schemeClr val="tx1">
                    <a:lumMod val="75000"/>
                    <a:lumOff val="25000"/>
                  </a:schemeClr>
                </a:solidFill>
                <a:effectLst/>
              </a:rPr>
              <a:t> et David pour son strike.</a:t>
            </a:r>
          </a:p>
        </p:txBody>
      </p:sp>
      <p:pic>
        <p:nvPicPr>
          <p:cNvPr id="7" name="image22.png" descr="A group of people standing on a road with a dog&#10;&#10;Description automatically generated">
            <a:extLst>
              <a:ext uri="{FF2B5EF4-FFF2-40B4-BE49-F238E27FC236}">
                <a16:creationId xmlns:a16="http://schemas.microsoft.com/office/drawing/2014/main" id="{E1675846-A656-E8FE-2386-AE96D0790346}"/>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6128465" y="609600"/>
            <a:ext cx="3145536" cy="1702963"/>
          </a:xfrm>
          <a:prstGeom prst="rect">
            <a:avLst/>
          </a:prstGeom>
        </p:spPr>
      </p:pic>
      <p:pic>
        <p:nvPicPr>
          <p:cNvPr id="3" name="image15.png" descr="A table with numbers and text&#10;&#10;Description automatically generated">
            <a:extLst>
              <a:ext uri="{FF2B5EF4-FFF2-40B4-BE49-F238E27FC236}">
                <a16:creationId xmlns:a16="http://schemas.microsoft.com/office/drawing/2014/main" id="{BF29E727-4998-E6A7-C33B-30E86E6BE271}"/>
              </a:ext>
            </a:extLst>
          </p:cNvPr>
          <p:cNvPicPr/>
          <p:nvPr/>
        </p:nvPicPr>
        <p:blipFill rotWithShape="1">
          <a:blip r:embed="rId3" cstate="email">
            <a:extLst>
              <a:ext uri="{28A0092B-C50C-407E-A947-70E740481C1C}">
                <a14:useLocalDpi xmlns:a14="http://schemas.microsoft.com/office/drawing/2010/main"/>
              </a:ext>
            </a:extLst>
          </a:blip>
          <a:srcRect b="-2"/>
          <a:stretch/>
        </p:blipFill>
        <p:spPr>
          <a:xfrm>
            <a:off x="6128465" y="2473716"/>
            <a:ext cx="3145536" cy="1702963"/>
          </a:xfrm>
          <a:prstGeom prst="rect">
            <a:avLst/>
          </a:prstGeom>
        </p:spPr>
      </p:pic>
      <p:pic>
        <p:nvPicPr>
          <p:cNvPr id="5" name="image14.png" descr="A person grilling on a barbecue&#10;&#10;Description automatically generated">
            <a:extLst>
              <a:ext uri="{FF2B5EF4-FFF2-40B4-BE49-F238E27FC236}">
                <a16:creationId xmlns:a16="http://schemas.microsoft.com/office/drawing/2014/main" id="{9BCF806B-09B1-D7CE-490D-7298A74EBC07}"/>
              </a:ext>
            </a:extLst>
          </p:cNvPr>
          <p:cNvPicPr/>
          <p:nvPr/>
        </p:nvPicPr>
        <p:blipFill rotWithShape="1">
          <a:blip r:embed="rId4" cstate="email">
            <a:extLst>
              <a:ext uri="{28A0092B-C50C-407E-A947-70E740481C1C}">
                <a14:useLocalDpi xmlns:a14="http://schemas.microsoft.com/office/drawing/2010/main"/>
              </a:ext>
            </a:extLst>
          </a:blip>
          <a:srcRect/>
          <a:stretch/>
        </p:blipFill>
        <p:spPr>
          <a:xfrm>
            <a:off x="6128465" y="4337831"/>
            <a:ext cx="3145536" cy="1703532"/>
          </a:xfrm>
          <a:prstGeom prst="rect">
            <a:avLst/>
          </a:prstGeom>
        </p:spPr>
      </p:pic>
      <p:pic>
        <p:nvPicPr>
          <p:cNvPr id="6" name="Image 7" descr="A logo with a person on a parachute&#10;&#10;Description automatically generated">
            <a:extLst>
              <a:ext uri="{FF2B5EF4-FFF2-40B4-BE49-F238E27FC236}">
                <a16:creationId xmlns:a16="http://schemas.microsoft.com/office/drawing/2014/main" id="{F5DD48CA-7393-3075-C61C-E060EAD8DC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Tree>
    <p:extLst>
      <p:ext uri="{BB962C8B-B14F-4D97-AF65-F5344CB8AC3E}">
        <p14:creationId xmlns:p14="http://schemas.microsoft.com/office/powerpoint/2010/main" val="1267605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C62CF5-6C98-7C4F-B04E-98BA59F2BC66}"/>
              </a:ext>
            </a:extLst>
          </p:cNvPr>
          <p:cNvSpPr>
            <a:spLocks noGrp="1"/>
          </p:cNvSpPr>
          <p:nvPr>
            <p:ph type="title"/>
          </p:nvPr>
        </p:nvSpPr>
        <p:spPr>
          <a:xfrm>
            <a:off x="284017" y="200586"/>
            <a:ext cx="8596668" cy="1320800"/>
          </a:xfrm>
        </p:spPr>
        <p:txBody>
          <a:bodyPr/>
          <a:lstStyle/>
          <a:p>
            <a:r>
              <a:rPr lang="fr-CH" dirty="0"/>
              <a:t>Challenge D+</a:t>
            </a:r>
            <a:endParaRPr lang="en-US" dirty="0"/>
          </a:p>
        </p:txBody>
      </p:sp>
      <p:sp>
        <p:nvSpPr>
          <p:cNvPr id="4" name="Rectangle 3">
            <a:extLst>
              <a:ext uri="{FF2B5EF4-FFF2-40B4-BE49-F238E27FC236}">
                <a16:creationId xmlns:a16="http://schemas.microsoft.com/office/drawing/2014/main" id="{1A8347A5-29E4-554F-8BB6-68DA8C07ED2F}"/>
              </a:ext>
            </a:extLst>
          </p:cNvPr>
          <p:cNvSpPr/>
          <p:nvPr/>
        </p:nvSpPr>
        <p:spPr>
          <a:xfrm>
            <a:off x="284017" y="1721973"/>
            <a:ext cx="4950923" cy="3139321"/>
          </a:xfrm>
          <a:prstGeom prst="rect">
            <a:avLst/>
          </a:prstGeom>
        </p:spPr>
        <p:txBody>
          <a:bodyPr wrap="square">
            <a:spAutoFit/>
          </a:bodyPr>
          <a:lstStyle/>
          <a:p>
            <a:r>
              <a:rPr lang="fr-CH" sz="1800" dirty="0">
                <a:effectLst/>
                <a:ea typeface="Times New Roman" panose="02020603050405020304" pitchFamily="18" charset="0"/>
              </a:rPr>
              <a:t>Le challenge Dénivelé positif a été renouvelé cette année.</a:t>
            </a:r>
            <a:endParaRPr lang="en-CH" sz="1800" dirty="0">
              <a:effectLst/>
              <a:ea typeface="Times New Roman" panose="02020603050405020304" pitchFamily="18" charset="0"/>
            </a:endParaRPr>
          </a:p>
          <a:p>
            <a:r>
              <a:rPr lang="fr-CH" sz="1800" dirty="0">
                <a:effectLst/>
                <a:ea typeface="Times New Roman" panose="02020603050405020304" pitchFamily="18" charset="0"/>
              </a:rPr>
              <a:t>Une règle : comptabiliser le dénivelé positif par les participants lors de sorties Marche et Vol</a:t>
            </a:r>
            <a:endParaRPr lang="en-CH" sz="1800" dirty="0">
              <a:effectLst/>
              <a:ea typeface="Times New Roman" panose="02020603050405020304" pitchFamily="18" charset="0"/>
            </a:endParaRPr>
          </a:p>
          <a:p>
            <a:r>
              <a:rPr lang="fr-CH" sz="1800" dirty="0">
                <a:effectLst/>
                <a:ea typeface="Times New Roman" panose="02020603050405020304" pitchFamily="18" charset="0"/>
              </a:rPr>
              <a:t>Un objectif : atteindre la Station Spatiale Internationale…</a:t>
            </a:r>
          </a:p>
          <a:p>
            <a:endParaRPr lang="fr-CH" dirty="0">
              <a:ea typeface="Times New Roman" panose="02020603050405020304" pitchFamily="18" charset="0"/>
            </a:endParaRPr>
          </a:p>
          <a:p>
            <a:r>
              <a:rPr lang="fr-CH" sz="1800" dirty="0">
                <a:effectLst/>
                <a:ea typeface="Times New Roman" panose="02020603050405020304" pitchFamily="18" charset="0"/>
              </a:rPr>
              <a:t>640 sorties comptabilisées</a:t>
            </a:r>
          </a:p>
          <a:p>
            <a:r>
              <a:rPr lang="fr-CH" dirty="0">
                <a:ea typeface="Times New Roman" panose="02020603050405020304" pitchFamily="18" charset="0"/>
              </a:rPr>
              <a:t>514 km de D+ cumulés</a:t>
            </a:r>
            <a:endParaRPr lang="fr-CH" sz="1800" dirty="0">
              <a:effectLst/>
              <a:ea typeface="Times New Roman" panose="02020603050405020304" pitchFamily="18" charset="0"/>
            </a:endParaRPr>
          </a:p>
          <a:p>
            <a:r>
              <a:rPr lang="fr-CH" dirty="0">
                <a:ea typeface="Times New Roman" panose="02020603050405020304" pitchFamily="18" charset="0"/>
              </a:rPr>
              <a:t> Objectif </a:t>
            </a:r>
            <a:r>
              <a:rPr lang="fr-CH" sz="1800" dirty="0">
                <a:effectLst/>
                <a:ea typeface="Times New Roman" panose="02020603050405020304" pitchFamily="18" charset="0"/>
              </a:rPr>
              <a:t>atteint, bravo !!!</a:t>
            </a:r>
            <a:endParaRPr lang="en-CH" sz="1800" dirty="0">
              <a:effectLst/>
              <a:ea typeface="Times New Roman" panose="02020603050405020304" pitchFamily="18" charset="0"/>
            </a:endParaRPr>
          </a:p>
        </p:txBody>
      </p:sp>
      <p:pic>
        <p:nvPicPr>
          <p:cNvPr id="4098" name="Picture 2">
            <a:extLst>
              <a:ext uri="{FF2B5EF4-FFF2-40B4-BE49-F238E27FC236}">
                <a16:creationId xmlns:a16="http://schemas.microsoft.com/office/drawing/2014/main" id="{FA5A2CDA-7433-3393-5821-5580328E2E0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411981" y="-1"/>
            <a:ext cx="7780020" cy="685033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pic>
        <p:nvPicPr>
          <p:cNvPr id="8" name="Image 7" descr="A logo with a person on a parachute&#10;&#10;Description automatically generated">
            <a:extLst>
              <a:ext uri="{FF2B5EF4-FFF2-40B4-BE49-F238E27FC236}">
                <a16:creationId xmlns:a16="http://schemas.microsoft.com/office/drawing/2014/main" id="{69F683B8-A989-0983-64C5-1E9DBE879D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pic>
        <p:nvPicPr>
          <p:cNvPr id="1026" name="Picture 2" descr="Bravo Images – Parcourir 15,363 le catalogue de photos, vecteurs et vidéos  | Adobe Stock">
            <a:extLst>
              <a:ext uri="{FF2B5EF4-FFF2-40B4-BE49-F238E27FC236}">
                <a16:creationId xmlns:a16="http://schemas.microsoft.com/office/drawing/2014/main" id="{6A24E1E0-7C48-4259-2988-5D272F2D84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5017" y="4897311"/>
            <a:ext cx="3808667" cy="1760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065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CCF890C-F626-88E5-9537-84251ADEC55C}"/>
              </a:ext>
            </a:extLst>
          </p:cNvPr>
          <p:cNvSpPr>
            <a:spLocks noGrp="1"/>
          </p:cNvSpPr>
          <p:nvPr>
            <p:ph type="title"/>
          </p:nvPr>
        </p:nvSpPr>
        <p:spPr>
          <a:xfrm>
            <a:off x="-52260" y="0"/>
            <a:ext cx="8596668" cy="1320800"/>
          </a:xfrm>
        </p:spPr>
        <p:txBody>
          <a:bodyPr/>
          <a:lstStyle/>
          <a:p>
            <a:r>
              <a:rPr lang="fr-CH" dirty="0"/>
              <a:t>Challenge D+</a:t>
            </a:r>
            <a:endParaRPr lang="en-US" dirty="0"/>
          </a:p>
        </p:txBody>
      </p:sp>
      <p:graphicFrame>
        <p:nvGraphicFramePr>
          <p:cNvPr id="5" name="Table 4">
            <a:extLst>
              <a:ext uri="{FF2B5EF4-FFF2-40B4-BE49-F238E27FC236}">
                <a16:creationId xmlns:a16="http://schemas.microsoft.com/office/drawing/2014/main" id="{979CC8A8-6B6F-03EC-7019-9E89839A7CC5}"/>
              </a:ext>
            </a:extLst>
          </p:cNvPr>
          <p:cNvGraphicFramePr>
            <a:graphicFrameLocks noGrp="1"/>
          </p:cNvGraphicFramePr>
          <p:nvPr>
            <p:extLst>
              <p:ext uri="{D42A27DB-BD31-4B8C-83A1-F6EECF244321}">
                <p14:modId xmlns:p14="http://schemas.microsoft.com/office/powerpoint/2010/main" val="3729658582"/>
              </p:ext>
            </p:extLst>
          </p:nvPr>
        </p:nvGraphicFramePr>
        <p:xfrm>
          <a:off x="449924" y="556029"/>
          <a:ext cx="3962057" cy="6051195"/>
        </p:xfrm>
        <a:graphic>
          <a:graphicData uri="http://schemas.openxmlformats.org/drawingml/2006/table">
            <a:tbl>
              <a:tblPr/>
              <a:tblGrid>
                <a:gridCol w="1802897">
                  <a:extLst>
                    <a:ext uri="{9D8B030D-6E8A-4147-A177-3AD203B41FA5}">
                      <a16:colId xmlns:a16="http://schemas.microsoft.com/office/drawing/2014/main" val="819265083"/>
                    </a:ext>
                  </a:extLst>
                </a:gridCol>
                <a:gridCol w="1079580">
                  <a:extLst>
                    <a:ext uri="{9D8B030D-6E8A-4147-A177-3AD203B41FA5}">
                      <a16:colId xmlns:a16="http://schemas.microsoft.com/office/drawing/2014/main" val="2863007082"/>
                    </a:ext>
                  </a:extLst>
                </a:gridCol>
                <a:gridCol w="1079580">
                  <a:extLst>
                    <a:ext uri="{9D8B030D-6E8A-4147-A177-3AD203B41FA5}">
                      <a16:colId xmlns:a16="http://schemas.microsoft.com/office/drawing/2014/main" val="2556200426"/>
                    </a:ext>
                  </a:extLst>
                </a:gridCol>
              </a:tblGrid>
              <a:tr h="254575">
                <a:tc>
                  <a:txBody>
                    <a:bodyPr/>
                    <a:lstStyle/>
                    <a:p>
                      <a:pPr rtl="0" fontAlgn="b"/>
                      <a:r>
                        <a:rPr lang="en-GB" sz="1400" dirty="0">
                          <a:effectLst/>
                        </a:rPr>
                        <a:t>Somme D+</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GB" sz="1400">
                          <a:effectLst/>
                        </a:rPr>
                        <a:t>514 161 m</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CH" sz="1400">
                        <a:effectLst/>
                      </a:endParaRP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71973361"/>
                  </a:ext>
                </a:extLst>
              </a:tr>
              <a:tr h="254575">
                <a:tc>
                  <a:txBody>
                    <a:bodyPr/>
                    <a:lstStyle/>
                    <a:p>
                      <a:pPr rtl="0" fontAlgn="b"/>
                      <a:r>
                        <a:rPr lang="en-GB" sz="1400" dirty="0" err="1">
                          <a:effectLst/>
                        </a:rPr>
                        <a:t>Restant</a:t>
                      </a:r>
                      <a:r>
                        <a:rPr lang="en-GB" sz="1400" dirty="0">
                          <a:effectLst/>
                        </a:rPr>
                        <a:t> </a:t>
                      </a:r>
                      <a:r>
                        <a:rPr lang="en-GB" sz="1400" dirty="0" err="1">
                          <a:effectLst/>
                        </a:rPr>
                        <a:t>jusqu'à</a:t>
                      </a:r>
                      <a:r>
                        <a:rPr lang="en-GB" sz="1400" dirty="0">
                          <a:effectLst/>
                        </a:rPr>
                        <a:t> </a:t>
                      </a:r>
                      <a:r>
                        <a:rPr lang="en-GB" sz="1400" dirty="0" err="1">
                          <a:effectLst/>
                        </a:rPr>
                        <a:t>l'ISS</a:t>
                      </a:r>
                      <a:endParaRPr lang="en-GB" sz="1400" dirty="0">
                        <a:effectLst/>
                      </a:endParaRP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GB" sz="1400">
                          <a:effectLst/>
                        </a:rPr>
                        <a:t>-106 km</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CH" sz="1400">
                        <a:effectLst/>
                      </a:endParaRP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61929450"/>
                  </a:ext>
                </a:extLst>
              </a:tr>
              <a:tr h="135553">
                <a:tc>
                  <a:txBody>
                    <a:bodyPr/>
                    <a:lstStyle/>
                    <a:p>
                      <a:pPr rtl="0" fontAlgn="b"/>
                      <a:r>
                        <a:rPr lang="en-GB" sz="1400" dirty="0">
                          <a:effectLst/>
                        </a:rPr>
                        <a:t>Participants</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20</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CH" sz="1400">
                        <a:effectLst/>
                      </a:endParaRP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69785738"/>
                  </a:ext>
                </a:extLst>
              </a:tr>
              <a:tr h="135553">
                <a:tc>
                  <a:txBody>
                    <a:bodyPr/>
                    <a:lstStyle/>
                    <a:p>
                      <a:pPr rtl="0" fontAlgn="b"/>
                      <a:r>
                        <a:rPr lang="en-GB" sz="1400">
                          <a:effectLst/>
                        </a:rPr>
                        <a:t>Total montées</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639</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CH" sz="1400">
                        <a:effectLst/>
                      </a:endParaRP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99557189"/>
                  </a:ext>
                </a:extLst>
              </a:tr>
              <a:tr h="135553">
                <a:tc>
                  <a:txBody>
                    <a:bodyPr/>
                    <a:lstStyle/>
                    <a:p>
                      <a:pPr rtl="0" fontAlgn="b"/>
                      <a:endParaRPr lang="en-CH" sz="1400" dirty="0">
                        <a:effectLst/>
                      </a:endParaRP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CH" sz="1400">
                        <a:effectLst/>
                      </a:endParaRP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CH" sz="1400">
                        <a:effectLst/>
                      </a:endParaRP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63440436"/>
                  </a:ext>
                </a:extLst>
              </a:tr>
              <a:tr h="135553">
                <a:tc>
                  <a:txBody>
                    <a:bodyPr/>
                    <a:lstStyle/>
                    <a:p>
                      <a:pPr rtl="0" fontAlgn="b"/>
                      <a:r>
                        <a:rPr lang="en-GB" sz="1400">
                          <a:effectLst/>
                        </a:rPr>
                        <a:t>Nom</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GB" sz="1400">
                          <a:effectLst/>
                        </a:rPr>
                        <a:t>Entrées</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GB" sz="1400">
                          <a:effectLst/>
                        </a:rPr>
                        <a:t>D+</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75879355"/>
                  </a:ext>
                </a:extLst>
              </a:tr>
              <a:tr h="135553">
                <a:tc>
                  <a:txBody>
                    <a:bodyPr/>
                    <a:lstStyle/>
                    <a:p>
                      <a:pPr rtl="0" fontAlgn="b"/>
                      <a:r>
                        <a:rPr lang="en-GB" sz="1400">
                          <a:effectLst/>
                        </a:rPr>
                        <a:t>David</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dirty="0">
                          <a:effectLst/>
                        </a:rPr>
                        <a:t>40</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solidFill>
                            <a:srgbClr val="7E3794"/>
                          </a:solidFill>
                          <a:effectLst/>
                        </a:rPr>
                        <a:t>29575</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817918727"/>
                  </a:ext>
                </a:extLst>
              </a:tr>
              <a:tr h="135553">
                <a:tc>
                  <a:txBody>
                    <a:bodyPr/>
                    <a:lstStyle/>
                    <a:p>
                      <a:pPr rtl="0" fontAlgn="b"/>
                      <a:r>
                        <a:rPr lang="en-GB" sz="1400">
                          <a:effectLst/>
                        </a:rPr>
                        <a:t>Théo Granier</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dirty="0">
                          <a:effectLst/>
                        </a:rPr>
                        <a:t>42</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solidFill>
                            <a:srgbClr val="7E3794"/>
                          </a:solidFill>
                          <a:effectLst/>
                        </a:rPr>
                        <a:t>32563</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47392397"/>
                  </a:ext>
                </a:extLst>
              </a:tr>
              <a:tr h="135553">
                <a:tc>
                  <a:txBody>
                    <a:bodyPr/>
                    <a:lstStyle/>
                    <a:p>
                      <a:pPr rtl="0" fontAlgn="b"/>
                      <a:r>
                        <a:rPr lang="en-GB" sz="1400">
                          <a:effectLst/>
                        </a:rPr>
                        <a:t>Wainer</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75</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solidFill>
                            <a:srgbClr val="7E3794"/>
                          </a:solidFill>
                          <a:effectLst/>
                        </a:rPr>
                        <a:t>77213</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74815933"/>
                  </a:ext>
                </a:extLst>
              </a:tr>
              <a:tr h="135553">
                <a:tc>
                  <a:txBody>
                    <a:bodyPr/>
                    <a:lstStyle/>
                    <a:p>
                      <a:pPr rtl="0" fontAlgn="b"/>
                      <a:r>
                        <a:rPr lang="en-GB" sz="1400">
                          <a:effectLst/>
                        </a:rPr>
                        <a:t>Erwan</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92</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dirty="0">
                          <a:solidFill>
                            <a:srgbClr val="7E3794"/>
                          </a:solidFill>
                          <a:effectLst/>
                        </a:rPr>
                        <a:t>63979</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13507553"/>
                  </a:ext>
                </a:extLst>
              </a:tr>
              <a:tr h="135553">
                <a:tc>
                  <a:txBody>
                    <a:bodyPr/>
                    <a:lstStyle/>
                    <a:p>
                      <a:pPr rtl="0" fontAlgn="b"/>
                      <a:r>
                        <a:rPr lang="en-GB" sz="1400">
                          <a:effectLst/>
                        </a:rPr>
                        <a:t>Irene</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44</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solidFill>
                            <a:srgbClr val="7E3794"/>
                          </a:solidFill>
                          <a:effectLst/>
                        </a:rPr>
                        <a:t>32630</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56761532"/>
                  </a:ext>
                </a:extLst>
              </a:tr>
              <a:tr h="135553">
                <a:tc>
                  <a:txBody>
                    <a:bodyPr/>
                    <a:lstStyle/>
                    <a:p>
                      <a:pPr rtl="0" fontAlgn="b"/>
                      <a:r>
                        <a:rPr lang="en-GB" sz="1400">
                          <a:effectLst/>
                        </a:rPr>
                        <a:t>Tristan</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47</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dirty="0">
                          <a:solidFill>
                            <a:srgbClr val="7E3794"/>
                          </a:solidFill>
                          <a:effectLst/>
                        </a:rPr>
                        <a:t>46313</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88315784"/>
                  </a:ext>
                </a:extLst>
              </a:tr>
              <a:tr h="254575">
                <a:tc>
                  <a:txBody>
                    <a:bodyPr/>
                    <a:lstStyle/>
                    <a:p>
                      <a:pPr rtl="0" fontAlgn="b"/>
                      <a:r>
                        <a:rPr lang="en-GB" sz="1400">
                          <a:effectLst/>
                        </a:rPr>
                        <a:t>Olivier Duperray</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63</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dirty="0">
                          <a:solidFill>
                            <a:srgbClr val="7E3794"/>
                          </a:solidFill>
                          <a:effectLst/>
                        </a:rPr>
                        <a:t>42010</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66706007"/>
                  </a:ext>
                </a:extLst>
              </a:tr>
              <a:tr h="135553">
                <a:tc>
                  <a:txBody>
                    <a:bodyPr/>
                    <a:lstStyle/>
                    <a:p>
                      <a:pPr rtl="0" fontAlgn="b"/>
                      <a:r>
                        <a:rPr lang="en-GB" sz="1400">
                          <a:effectLst/>
                        </a:rPr>
                        <a:t>Miguel</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1</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dirty="0">
                          <a:solidFill>
                            <a:srgbClr val="7E3794"/>
                          </a:solidFill>
                          <a:effectLst/>
                        </a:rPr>
                        <a:t>554</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93549826"/>
                  </a:ext>
                </a:extLst>
              </a:tr>
              <a:tr h="135553">
                <a:tc>
                  <a:txBody>
                    <a:bodyPr/>
                    <a:lstStyle/>
                    <a:p>
                      <a:pPr rtl="0" fontAlgn="b"/>
                      <a:r>
                        <a:rPr lang="en-GB" sz="1400">
                          <a:effectLst/>
                        </a:rPr>
                        <a:t>Christophe</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34</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solidFill>
                            <a:srgbClr val="7E3794"/>
                          </a:solidFill>
                          <a:effectLst/>
                        </a:rPr>
                        <a:t>31944</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168695967"/>
                  </a:ext>
                </a:extLst>
              </a:tr>
              <a:tr h="135553">
                <a:tc>
                  <a:txBody>
                    <a:bodyPr/>
                    <a:lstStyle/>
                    <a:p>
                      <a:pPr rtl="0" fontAlgn="b"/>
                      <a:r>
                        <a:rPr lang="en-GB" sz="1400">
                          <a:effectLst/>
                        </a:rPr>
                        <a:t>Henri</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10</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dirty="0">
                          <a:solidFill>
                            <a:srgbClr val="7E3794"/>
                          </a:solidFill>
                          <a:effectLst/>
                        </a:rPr>
                        <a:t>7036</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80541916"/>
                  </a:ext>
                </a:extLst>
              </a:tr>
              <a:tr h="135553">
                <a:tc>
                  <a:txBody>
                    <a:bodyPr/>
                    <a:lstStyle/>
                    <a:p>
                      <a:pPr rtl="0" fontAlgn="b"/>
                      <a:r>
                        <a:rPr lang="en-GB" sz="1400">
                          <a:effectLst/>
                        </a:rPr>
                        <a:t>Samuel</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1</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dirty="0">
                          <a:solidFill>
                            <a:srgbClr val="7E3794"/>
                          </a:solidFill>
                          <a:effectLst/>
                        </a:rPr>
                        <a:t>620</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759161897"/>
                  </a:ext>
                </a:extLst>
              </a:tr>
              <a:tr h="135553">
                <a:tc>
                  <a:txBody>
                    <a:bodyPr/>
                    <a:lstStyle/>
                    <a:p>
                      <a:pPr rtl="0" fontAlgn="b"/>
                      <a:r>
                        <a:rPr lang="en-GB" sz="1400">
                          <a:effectLst/>
                        </a:rPr>
                        <a:t>Manon</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10</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dirty="0">
                          <a:solidFill>
                            <a:srgbClr val="7E3794"/>
                          </a:solidFill>
                          <a:effectLst/>
                        </a:rPr>
                        <a:t>6306</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65810378"/>
                  </a:ext>
                </a:extLst>
              </a:tr>
              <a:tr h="135553">
                <a:tc>
                  <a:txBody>
                    <a:bodyPr/>
                    <a:lstStyle/>
                    <a:p>
                      <a:pPr rtl="0" fontAlgn="b"/>
                      <a:r>
                        <a:rPr lang="en-GB" sz="1400">
                          <a:effectLst/>
                        </a:rPr>
                        <a:t>julien renou</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13</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dirty="0">
                          <a:solidFill>
                            <a:srgbClr val="7E3794"/>
                          </a:solidFill>
                          <a:effectLst/>
                        </a:rPr>
                        <a:t>8183</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274470714"/>
                  </a:ext>
                </a:extLst>
              </a:tr>
              <a:tr h="135553">
                <a:tc>
                  <a:txBody>
                    <a:bodyPr/>
                    <a:lstStyle/>
                    <a:p>
                      <a:pPr rtl="0" fontAlgn="b"/>
                      <a:r>
                        <a:rPr lang="en-GB" sz="1400">
                          <a:effectLst/>
                        </a:rPr>
                        <a:t>Alex Boc</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4</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dirty="0">
                          <a:solidFill>
                            <a:srgbClr val="7E3794"/>
                          </a:solidFill>
                          <a:effectLst/>
                        </a:rPr>
                        <a:t>6960</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8251425"/>
                  </a:ext>
                </a:extLst>
              </a:tr>
              <a:tr h="135553">
                <a:tc>
                  <a:txBody>
                    <a:bodyPr/>
                    <a:lstStyle/>
                    <a:p>
                      <a:pPr rtl="0" fontAlgn="b"/>
                      <a:r>
                        <a:rPr lang="en-GB" sz="1400">
                          <a:effectLst/>
                        </a:rPr>
                        <a:t>Matt</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1</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dirty="0">
                          <a:solidFill>
                            <a:srgbClr val="7E3794"/>
                          </a:solidFill>
                          <a:effectLst/>
                        </a:rPr>
                        <a:t>1030</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63595369"/>
                  </a:ext>
                </a:extLst>
              </a:tr>
              <a:tr h="135553">
                <a:tc>
                  <a:txBody>
                    <a:bodyPr/>
                    <a:lstStyle/>
                    <a:p>
                      <a:pPr rtl="0" fontAlgn="b"/>
                      <a:r>
                        <a:rPr lang="en-GB" sz="1400">
                          <a:effectLst/>
                        </a:rPr>
                        <a:t>Carl</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6</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dirty="0">
                          <a:solidFill>
                            <a:srgbClr val="7E3794"/>
                          </a:solidFill>
                          <a:effectLst/>
                        </a:rPr>
                        <a:t>2377,7</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53059938"/>
                  </a:ext>
                </a:extLst>
              </a:tr>
              <a:tr h="135553">
                <a:tc>
                  <a:txBody>
                    <a:bodyPr/>
                    <a:lstStyle/>
                    <a:p>
                      <a:pPr rtl="0" fontAlgn="b"/>
                      <a:r>
                        <a:rPr lang="en-GB" sz="1400">
                          <a:effectLst/>
                        </a:rPr>
                        <a:t>Claude</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24</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dirty="0">
                          <a:solidFill>
                            <a:srgbClr val="7E3794"/>
                          </a:solidFill>
                          <a:effectLst/>
                        </a:rPr>
                        <a:t>16667</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51490470"/>
                  </a:ext>
                </a:extLst>
              </a:tr>
              <a:tr h="135553">
                <a:tc>
                  <a:txBody>
                    <a:bodyPr/>
                    <a:lstStyle/>
                    <a:p>
                      <a:pPr rtl="0" fontAlgn="b"/>
                      <a:r>
                        <a:rPr lang="en-GB" sz="1400">
                          <a:effectLst/>
                        </a:rPr>
                        <a:t>Vanessa</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3</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dirty="0">
                          <a:solidFill>
                            <a:srgbClr val="7E3794"/>
                          </a:solidFill>
                          <a:effectLst/>
                        </a:rPr>
                        <a:t>2487</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76166566"/>
                  </a:ext>
                </a:extLst>
              </a:tr>
              <a:tr h="135553">
                <a:tc>
                  <a:txBody>
                    <a:bodyPr/>
                    <a:lstStyle/>
                    <a:p>
                      <a:pPr rtl="0" fontAlgn="b"/>
                      <a:r>
                        <a:rPr lang="en-GB" sz="1400">
                          <a:effectLst/>
                        </a:rPr>
                        <a:t>Karol</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69</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dirty="0">
                          <a:solidFill>
                            <a:srgbClr val="7E3794"/>
                          </a:solidFill>
                          <a:effectLst/>
                        </a:rPr>
                        <a:t>55625</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393193155"/>
                  </a:ext>
                </a:extLst>
              </a:tr>
              <a:tr h="135553">
                <a:tc>
                  <a:txBody>
                    <a:bodyPr/>
                    <a:lstStyle/>
                    <a:p>
                      <a:pPr rtl="0" fontAlgn="b"/>
                      <a:r>
                        <a:rPr lang="en-GB" sz="1400">
                          <a:effectLst/>
                        </a:rPr>
                        <a:t>Oliv' C.</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a:effectLst/>
                        </a:rPr>
                        <a:t>60</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CH" sz="1400" dirty="0">
                          <a:solidFill>
                            <a:srgbClr val="7E3794"/>
                          </a:solidFill>
                          <a:effectLst/>
                        </a:rPr>
                        <a:t>50088</a:t>
                      </a:r>
                    </a:p>
                  </a:txBody>
                  <a:tcPr marL="12398" marR="12398" marT="8265" marB="826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98712901"/>
                  </a:ext>
                </a:extLst>
              </a:tr>
            </a:tbl>
          </a:graphicData>
        </a:graphic>
      </p:graphicFrame>
      <p:pic>
        <p:nvPicPr>
          <p:cNvPr id="6" name="Picture 2">
            <a:extLst>
              <a:ext uri="{FF2B5EF4-FFF2-40B4-BE49-F238E27FC236}">
                <a16:creationId xmlns:a16="http://schemas.microsoft.com/office/drawing/2014/main" id="{3052E1A9-155F-5A56-2A92-48D73C82A7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411981" y="-1"/>
            <a:ext cx="7780020" cy="685033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482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E58CA-77BF-8610-6F6B-3FFB728CD561}"/>
              </a:ext>
            </a:extLst>
          </p:cNvPr>
          <p:cNvSpPr>
            <a:spLocks noGrp="1"/>
          </p:cNvSpPr>
          <p:nvPr>
            <p:ph type="title"/>
          </p:nvPr>
        </p:nvSpPr>
        <p:spPr>
          <a:xfrm>
            <a:off x="5536734" y="609600"/>
            <a:ext cx="3737268" cy="1320800"/>
          </a:xfrm>
        </p:spPr>
        <p:txBody>
          <a:bodyPr vert="horz" lIns="91440" tIns="45720" rIns="91440" bIns="45720" rtlCol="0" anchor="t">
            <a:normAutofit/>
          </a:bodyPr>
          <a:lstStyle/>
          <a:p>
            <a:pPr>
              <a:lnSpc>
                <a:spcPct val="90000"/>
              </a:lnSpc>
            </a:pPr>
            <a:r>
              <a:rPr lang="en-US" sz="2000"/>
              <a:t>Victoire club Compétition Fédérale de Distance Marche et Vol</a:t>
            </a:r>
            <a:br>
              <a:rPr lang="en-US" sz="2000"/>
            </a:br>
            <a:endParaRPr lang="en-US" sz="2000"/>
          </a:p>
        </p:txBody>
      </p:sp>
      <p:sp>
        <p:nvSpPr>
          <p:cNvPr id="5" name="TextBox 4">
            <a:extLst>
              <a:ext uri="{FF2B5EF4-FFF2-40B4-BE49-F238E27FC236}">
                <a16:creationId xmlns:a16="http://schemas.microsoft.com/office/drawing/2014/main" id="{B2CA9C32-4253-F69B-648B-D98E5448DD48}"/>
              </a:ext>
            </a:extLst>
          </p:cNvPr>
          <p:cNvSpPr txBox="1"/>
          <p:nvPr/>
        </p:nvSpPr>
        <p:spPr>
          <a:xfrm>
            <a:off x="5209563" y="2160589"/>
            <a:ext cx="4064439"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effectLst/>
              </a:rPr>
              <a:t>L’ADN Marche et Vol du club se fait </a:t>
            </a:r>
            <a:r>
              <a:rPr lang="en-US" sz="1700" dirty="0" err="1">
                <a:solidFill>
                  <a:schemeClr val="tx1">
                    <a:lumMod val="75000"/>
                    <a:lumOff val="25000"/>
                  </a:schemeClr>
                </a:solidFill>
                <a:effectLst/>
              </a:rPr>
              <a:t>ressentir</a:t>
            </a:r>
            <a:r>
              <a:rPr lang="en-US" sz="1700" dirty="0">
                <a:solidFill>
                  <a:schemeClr val="tx1">
                    <a:lumMod val="75000"/>
                    <a:lumOff val="25000"/>
                  </a:schemeClr>
                </a:solidFill>
                <a:effectLst/>
              </a:rPr>
              <a:t> et </a:t>
            </a:r>
            <a:r>
              <a:rPr lang="en-US" sz="1700" dirty="0" err="1">
                <a:solidFill>
                  <a:schemeClr val="tx1">
                    <a:lumMod val="75000"/>
                    <a:lumOff val="25000"/>
                  </a:schemeClr>
                </a:solidFill>
                <a:effectLst/>
              </a:rPr>
              <a:t>cette</a:t>
            </a:r>
            <a:r>
              <a:rPr lang="en-US" sz="1700" dirty="0">
                <a:solidFill>
                  <a:schemeClr val="tx1">
                    <a:lumMod val="75000"/>
                    <a:lumOff val="25000"/>
                  </a:schemeClr>
                </a:solidFill>
                <a:effectLst/>
              </a:rPr>
              <a:t> </a:t>
            </a:r>
            <a:r>
              <a:rPr lang="en-US" sz="1700" dirty="0" err="1">
                <a:solidFill>
                  <a:schemeClr val="tx1">
                    <a:lumMod val="75000"/>
                    <a:lumOff val="25000"/>
                  </a:schemeClr>
                </a:solidFill>
                <a:effectLst/>
              </a:rPr>
              <a:t>année</a:t>
            </a:r>
            <a:r>
              <a:rPr lang="en-US" sz="1700" dirty="0">
                <a:solidFill>
                  <a:schemeClr val="tx1">
                    <a:lumMod val="75000"/>
                    <a:lumOff val="25000"/>
                  </a:schemeClr>
                </a:solidFill>
                <a:effectLst/>
              </a:rPr>
              <a:t> le VLG </a:t>
            </a:r>
            <a:r>
              <a:rPr lang="en-US" sz="1700" dirty="0" err="1">
                <a:solidFill>
                  <a:schemeClr val="tx1">
                    <a:lumMod val="75000"/>
                    <a:lumOff val="25000"/>
                  </a:schemeClr>
                </a:solidFill>
                <a:effectLst/>
              </a:rPr>
              <a:t>s’offre</a:t>
            </a:r>
            <a:r>
              <a:rPr lang="en-US" sz="1700" dirty="0">
                <a:solidFill>
                  <a:schemeClr val="tx1">
                    <a:lumMod val="75000"/>
                    <a:lumOff val="25000"/>
                  </a:schemeClr>
                </a:solidFill>
                <a:effectLst/>
              </a:rPr>
              <a:t> </a:t>
            </a:r>
            <a:r>
              <a:rPr lang="en-US" sz="1700" dirty="0" err="1">
                <a:solidFill>
                  <a:schemeClr val="tx1">
                    <a:lumMod val="75000"/>
                    <a:lumOff val="25000"/>
                  </a:schemeClr>
                </a:solidFill>
                <a:effectLst/>
              </a:rPr>
              <a:t>sa</a:t>
            </a:r>
            <a:r>
              <a:rPr lang="en-US" sz="1700" dirty="0">
                <a:solidFill>
                  <a:schemeClr val="tx1">
                    <a:lumMod val="75000"/>
                    <a:lumOff val="25000"/>
                  </a:schemeClr>
                </a:solidFill>
                <a:effectLst/>
              </a:rPr>
              <a:t> 1</a:t>
            </a:r>
            <a:r>
              <a:rPr lang="en-US" sz="1700" baseline="30000" dirty="0">
                <a:solidFill>
                  <a:schemeClr val="tx1">
                    <a:lumMod val="75000"/>
                    <a:lumOff val="25000"/>
                  </a:schemeClr>
                </a:solidFill>
                <a:effectLst/>
              </a:rPr>
              <a:t>er</a:t>
            </a:r>
            <a:r>
              <a:rPr lang="en-US" sz="1700" dirty="0">
                <a:solidFill>
                  <a:schemeClr val="tx1">
                    <a:lumMod val="75000"/>
                    <a:lumOff val="25000"/>
                  </a:schemeClr>
                </a:solidFill>
                <a:effectLst/>
              </a:rPr>
              <a:t> </a:t>
            </a:r>
            <a:r>
              <a:rPr lang="en-US" sz="1700" dirty="0" err="1">
                <a:solidFill>
                  <a:schemeClr val="tx1">
                    <a:lumMod val="75000"/>
                    <a:lumOff val="25000"/>
                  </a:schemeClr>
                </a:solidFill>
                <a:effectLst/>
              </a:rPr>
              <a:t>victoire</a:t>
            </a:r>
            <a:r>
              <a:rPr lang="en-US" sz="1700" dirty="0">
                <a:solidFill>
                  <a:schemeClr val="tx1">
                    <a:lumMod val="75000"/>
                    <a:lumOff val="25000"/>
                  </a:schemeClr>
                </a:solidFill>
                <a:effectLst/>
              </a:rPr>
              <a:t> </a:t>
            </a:r>
            <a:r>
              <a:rPr lang="en-US" sz="1700" dirty="0" err="1">
                <a:solidFill>
                  <a:schemeClr val="tx1">
                    <a:lumMod val="75000"/>
                    <a:lumOff val="25000"/>
                  </a:schemeClr>
                </a:solidFill>
                <a:effectLst/>
              </a:rPr>
              <a:t>nationale</a:t>
            </a:r>
            <a:r>
              <a:rPr lang="en-US" sz="1700" dirty="0">
                <a:solidFill>
                  <a:schemeClr val="tx1">
                    <a:lumMod val="75000"/>
                    <a:lumOff val="25000"/>
                  </a:schemeClr>
                </a:solidFill>
                <a:effectLst/>
              </a:rPr>
              <a:t> </a:t>
            </a:r>
            <a:r>
              <a:rPr lang="en-US" sz="1700" dirty="0" err="1">
                <a:solidFill>
                  <a:schemeClr val="tx1">
                    <a:lumMod val="75000"/>
                    <a:lumOff val="25000"/>
                  </a:schemeClr>
                </a:solidFill>
                <a:effectLst/>
              </a:rPr>
              <a:t>à</a:t>
            </a:r>
            <a:r>
              <a:rPr lang="en-US" sz="1700" dirty="0">
                <a:solidFill>
                  <a:schemeClr val="tx1">
                    <a:lumMod val="75000"/>
                    <a:lumOff val="25000"/>
                  </a:schemeClr>
                </a:solidFill>
                <a:effectLst/>
              </a:rPr>
              <a:t> la CFD Marche et Vol. La </a:t>
            </a:r>
            <a:r>
              <a:rPr lang="en-US" sz="1700" dirty="0" err="1">
                <a:solidFill>
                  <a:schemeClr val="tx1">
                    <a:lumMod val="75000"/>
                    <a:lumOff val="25000"/>
                  </a:schemeClr>
                </a:solidFill>
                <a:effectLst/>
              </a:rPr>
              <a:t>saison</a:t>
            </a:r>
            <a:r>
              <a:rPr lang="en-US" sz="1700" dirty="0">
                <a:solidFill>
                  <a:schemeClr val="tx1">
                    <a:lumMod val="75000"/>
                    <a:lumOff val="25000"/>
                  </a:schemeClr>
                </a:solidFill>
                <a:effectLst/>
              </a:rPr>
              <a:t> </a:t>
            </a:r>
            <a:r>
              <a:rPr lang="en-US" sz="1700" dirty="0" err="1">
                <a:solidFill>
                  <a:schemeClr val="tx1">
                    <a:lumMod val="75000"/>
                    <a:lumOff val="25000"/>
                  </a:schemeClr>
                </a:solidFill>
                <a:effectLst/>
              </a:rPr>
              <a:t>fut</a:t>
            </a:r>
            <a:r>
              <a:rPr lang="en-US" sz="1700" dirty="0">
                <a:solidFill>
                  <a:schemeClr val="tx1">
                    <a:lumMod val="75000"/>
                    <a:lumOff val="25000"/>
                  </a:schemeClr>
                </a:solidFill>
                <a:effectLst/>
              </a:rPr>
              <a:t> </a:t>
            </a:r>
            <a:r>
              <a:rPr lang="en-US" sz="1700" dirty="0" err="1">
                <a:solidFill>
                  <a:schemeClr val="tx1">
                    <a:lumMod val="75000"/>
                    <a:lumOff val="25000"/>
                  </a:schemeClr>
                </a:solidFill>
                <a:effectLst/>
              </a:rPr>
              <a:t>épique</a:t>
            </a:r>
            <a:r>
              <a:rPr lang="en-US" sz="1700" dirty="0">
                <a:solidFill>
                  <a:schemeClr val="tx1">
                    <a:lumMod val="75000"/>
                    <a:lumOff val="25000"/>
                  </a:schemeClr>
                </a:solidFill>
                <a:effectLst/>
              </a:rPr>
              <a:t> :</a:t>
            </a:r>
          </a:p>
          <a:p>
            <a:pPr>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effectLst/>
              </a:rPr>
              <a:t>6 </a:t>
            </a:r>
            <a:r>
              <a:rPr lang="en-US" sz="1700" dirty="0" err="1">
                <a:solidFill>
                  <a:schemeClr val="tx1">
                    <a:lumMod val="75000"/>
                    <a:lumOff val="25000"/>
                  </a:schemeClr>
                </a:solidFill>
                <a:effectLst/>
              </a:rPr>
              <a:t>membres</a:t>
            </a:r>
            <a:r>
              <a:rPr lang="en-US" sz="1700" dirty="0">
                <a:solidFill>
                  <a:schemeClr val="tx1">
                    <a:lumMod val="75000"/>
                    <a:lumOff val="25000"/>
                  </a:schemeClr>
                </a:solidFill>
                <a:effectLst/>
              </a:rPr>
              <a:t> du VLG dans le top 10 </a:t>
            </a:r>
            <a:r>
              <a:rPr lang="en-US" sz="1700" dirty="0" err="1">
                <a:solidFill>
                  <a:schemeClr val="tx1">
                    <a:lumMod val="75000"/>
                    <a:lumOff val="25000"/>
                  </a:schemeClr>
                </a:solidFill>
                <a:effectLst/>
              </a:rPr>
              <a:t>individuel</a:t>
            </a:r>
            <a:r>
              <a:rPr lang="en-US" sz="1700" dirty="0">
                <a:solidFill>
                  <a:schemeClr val="tx1">
                    <a:lumMod val="75000"/>
                    <a:lumOff val="25000"/>
                  </a:schemeClr>
                </a:solidFill>
                <a:effectLst/>
              </a:rPr>
              <a:t> </a:t>
            </a:r>
            <a:r>
              <a:rPr lang="en-US" sz="1700" dirty="0" err="1">
                <a:solidFill>
                  <a:schemeClr val="tx1">
                    <a:lumMod val="75000"/>
                    <a:lumOff val="25000"/>
                  </a:schemeClr>
                </a:solidFill>
                <a:effectLst/>
              </a:rPr>
              <a:t>masculin</a:t>
            </a:r>
            <a:r>
              <a:rPr lang="en-US" sz="1700" dirty="0">
                <a:solidFill>
                  <a:schemeClr val="tx1">
                    <a:lumMod val="75000"/>
                    <a:lumOff val="25000"/>
                  </a:schemeClr>
                </a:solidFill>
                <a:effectLst/>
              </a:rPr>
              <a:t>.</a:t>
            </a:r>
          </a:p>
          <a:p>
            <a:pPr>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effectLst/>
              </a:rPr>
              <a:t>1 </a:t>
            </a:r>
            <a:r>
              <a:rPr lang="en-US" sz="1700" dirty="0" err="1">
                <a:solidFill>
                  <a:schemeClr val="tx1">
                    <a:lumMod val="75000"/>
                    <a:lumOff val="25000"/>
                  </a:schemeClr>
                </a:solidFill>
                <a:effectLst/>
              </a:rPr>
              <a:t>membre</a:t>
            </a:r>
            <a:r>
              <a:rPr lang="en-US" sz="1700" dirty="0">
                <a:solidFill>
                  <a:schemeClr val="tx1">
                    <a:lumMod val="75000"/>
                    <a:lumOff val="25000"/>
                  </a:schemeClr>
                </a:solidFill>
                <a:effectLst/>
              </a:rPr>
              <a:t> VLG dans le top 10 </a:t>
            </a:r>
            <a:r>
              <a:rPr lang="en-US" sz="1700" dirty="0" err="1">
                <a:solidFill>
                  <a:schemeClr val="tx1">
                    <a:lumMod val="75000"/>
                    <a:lumOff val="25000"/>
                  </a:schemeClr>
                </a:solidFill>
                <a:effectLst/>
              </a:rPr>
              <a:t>féminin</a:t>
            </a:r>
            <a:r>
              <a:rPr lang="en-US" sz="1700" dirty="0">
                <a:solidFill>
                  <a:schemeClr val="tx1">
                    <a:lumMod val="75000"/>
                    <a:lumOff val="25000"/>
                  </a:schemeClr>
                </a:solidFill>
                <a:effectLst/>
              </a:rPr>
              <a:t>.</a:t>
            </a:r>
          </a:p>
          <a:p>
            <a:pPr>
              <a:lnSpc>
                <a:spcPct val="90000"/>
              </a:lnSpc>
              <a:spcBef>
                <a:spcPts val="1000"/>
              </a:spcBef>
              <a:buClr>
                <a:schemeClr val="accent1"/>
              </a:buClr>
              <a:buSzPct val="80000"/>
              <a:buFont typeface="Wingdings 3" charset="2"/>
              <a:buChar char=""/>
            </a:pPr>
            <a:r>
              <a:rPr lang="en-US" sz="1700" dirty="0" err="1">
                <a:solidFill>
                  <a:schemeClr val="tx1">
                    <a:lumMod val="75000"/>
                    <a:lumOff val="25000"/>
                  </a:schemeClr>
                </a:solidFill>
                <a:effectLst/>
              </a:rPr>
              <a:t>Wainer</a:t>
            </a:r>
            <a:r>
              <a:rPr lang="en-US" sz="1700" dirty="0">
                <a:solidFill>
                  <a:schemeClr val="tx1">
                    <a:lumMod val="75000"/>
                    <a:lumOff val="25000"/>
                  </a:schemeClr>
                </a:solidFill>
                <a:effectLst/>
              </a:rPr>
              <a:t> manque la 1ère place de 30 petits points</a:t>
            </a:r>
          </a:p>
          <a:p>
            <a:pPr>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effectLst/>
              </a:rPr>
              <a:t>Les </a:t>
            </a:r>
            <a:r>
              <a:rPr lang="en-US" sz="1700" dirty="0" err="1">
                <a:solidFill>
                  <a:schemeClr val="tx1">
                    <a:lumMod val="75000"/>
                    <a:lumOff val="25000"/>
                  </a:schemeClr>
                </a:solidFill>
                <a:effectLst/>
              </a:rPr>
              <a:t>VLGistes</a:t>
            </a:r>
            <a:r>
              <a:rPr lang="en-US" sz="1700" dirty="0">
                <a:solidFill>
                  <a:schemeClr val="tx1">
                    <a:lumMod val="75000"/>
                    <a:lumOff val="25000"/>
                  </a:schemeClr>
                </a:solidFill>
                <a:effectLst/>
              </a:rPr>
              <a:t> nous </a:t>
            </a:r>
            <a:r>
              <a:rPr lang="en-US" sz="1700" dirty="0" err="1">
                <a:solidFill>
                  <a:schemeClr val="tx1">
                    <a:lumMod val="75000"/>
                    <a:lumOff val="25000"/>
                  </a:schemeClr>
                </a:solidFill>
                <a:effectLst/>
              </a:rPr>
              <a:t>ont</a:t>
            </a:r>
            <a:r>
              <a:rPr lang="en-US" sz="1700" dirty="0">
                <a:solidFill>
                  <a:schemeClr val="tx1">
                    <a:lumMod val="75000"/>
                    <a:lumOff val="25000"/>
                  </a:schemeClr>
                </a:solidFill>
                <a:effectLst/>
              </a:rPr>
              <a:t> </a:t>
            </a:r>
            <a:r>
              <a:rPr lang="en-US" sz="1700" dirty="0" err="1">
                <a:solidFill>
                  <a:schemeClr val="tx1">
                    <a:lumMod val="75000"/>
                    <a:lumOff val="25000"/>
                  </a:schemeClr>
                </a:solidFill>
                <a:effectLst/>
              </a:rPr>
              <a:t>offerts</a:t>
            </a:r>
            <a:r>
              <a:rPr lang="en-US" sz="1700" dirty="0">
                <a:solidFill>
                  <a:schemeClr val="tx1">
                    <a:lumMod val="75000"/>
                    <a:lumOff val="25000"/>
                  </a:schemeClr>
                </a:solidFill>
                <a:effectLst/>
              </a:rPr>
              <a:t> des </a:t>
            </a:r>
            <a:r>
              <a:rPr lang="en-US" sz="1700" dirty="0" err="1">
                <a:solidFill>
                  <a:schemeClr val="tx1">
                    <a:lumMod val="75000"/>
                    <a:lumOff val="25000"/>
                  </a:schemeClr>
                </a:solidFill>
                <a:effectLst/>
              </a:rPr>
              <a:t>émotions</a:t>
            </a:r>
            <a:r>
              <a:rPr lang="en-US" sz="1700" dirty="0">
                <a:solidFill>
                  <a:schemeClr val="tx1">
                    <a:lumMod val="75000"/>
                    <a:lumOff val="25000"/>
                  </a:schemeClr>
                </a:solidFill>
                <a:effectLst/>
              </a:rPr>
              <a:t> et des vols </a:t>
            </a:r>
            <a:r>
              <a:rPr lang="en-US" sz="1700" dirty="0" err="1">
                <a:solidFill>
                  <a:schemeClr val="tx1">
                    <a:lumMod val="75000"/>
                    <a:lumOff val="25000"/>
                  </a:schemeClr>
                </a:solidFill>
                <a:effectLst/>
              </a:rPr>
              <a:t>incroyables</a:t>
            </a:r>
            <a:r>
              <a:rPr lang="en-US" sz="1700" dirty="0">
                <a:solidFill>
                  <a:schemeClr val="tx1">
                    <a:lumMod val="75000"/>
                    <a:lumOff val="25000"/>
                  </a:schemeClr>
                </a:solidFill>
                <a:effectLst/>
              </a:rPr>
              <a:t> : bravo. </a:t>
            </a:r>
          </a:p>
        </p:txBody>
      </p:sp>
      <p:pic>
        <p:nvPicPr>
          <p:cNvPr id="7" name="image10.png" descr="A group of people posing for a photo&#10;&#10;Description automatically generated">
            <a:extLst>
              <a:ext uri="{FF2B5EF4-FFF2-40B4-BE49-F238E27FC236}">
                <a16:creationId xmlns:a16="http://schemas.microsoft.com/office/drawing/2014/main" id="{32E4513F-7D51-BB6D-CBF7-04D88D3AF3DB}"/>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2"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 name="Image 7" descr="A logo with a person on a parachute&#10;&#10;Description automatically generated">
            <a:extLst>
              <a:ext uri="{FF2B5EF4-FFF2-40B4-BE49-F238E27FC236}">
                <a16:creationId xmlns:a16="http://schemas.microsoft.com/office/drawing/2014/main" id="{CE789602-32B8-8FC6-9E7C-019D421902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Tree>
    <p:extLst>
      <p:ext uri="{BB962C8B-B14F-4D97-AF65-F5344CB8AC3E}">
        <p14:creationId xmlns:p14="http://schemas.microsoft.com/office/powerpoint/2010/main" val="3853453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ED4F7C2-A9E7-4543-BC2D-6BA364746979}"/>
              </a:ext>
            </a:extLst>
          </p:cNvPr>
          <p:cNvSpPr>
            <a:spLocks noGrp="1"/>
          </p:cNvSpPr>
          <p:nvPr>
            <p:ph type="title"/>
          </p:nvPr>
        </p:nvSpPr>
        <p:spPr>
          <a:xfrm>
            <a:off x="161252" y="33251"/>
            <a:ext cx="8596668" cy="619760"/>
          </a:xfrm>
        </p:spPr>
        <p:txBody>
          <a:bodyPr>
            <a:normAutofit fontScale="90000"/>
          </a:bodyPr>
          <a:lstStyle/>
          <a:p>
            <a:r>
              <a:rPr lang="fr-CH" b="1" dirty="0"/>
              <a:t>Sites</a:t>
            </a:r>
            <a:endParaRPr lang="en-GB" dirty="0"/>
          </a:p>
        </p:txBody>
      </p:sp>
      <p:sp>
        <p:nvSpPr>
          <p:cNvPr id="13" name="Rectangle à coins arrondis 12">
            <a:extLst>
              <a:ext uri="{FF2B5EF4-FFF2-40B4-BE49-F238E27FC236}">
                <a16:creationId xmlns:a16="http://schemas.microsoft.com/office/drawing/2014/main" id="{011B656B-2855-2749-A2B1-0A439E6409C8}"/>
              </a:ext>
            </a:extLst>
          </p:cNvPr>
          <p:cNvSpPr/>
          <p:nvPr/>
        </p:nvSpPr>
        <p:spPr>
          <a:xfrm>
            <a:off x="642157" y="2443743"/>
            <a:ext cx="1503680" cy="40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Mijoux</a:t>
            </a:r>
            <a:r>
              <a:rPr lang="en-GB" dirty="0"/>
              <a:t> </a:t>
            </a:r>
          </a:p>
        </p:txBody>
      </p:sp>
      <p:sp>
        <p:nvSpPr>
          <p:cNvPr id="14" name="Rectangle 13">
            <a:extLst>
              <a:ext uri="{FF2B5EF4-FFF2-40B4-BE49-F238E27FC236}">
                <a16:creationId xmlns:a16="http://schemas.microsoft.com/office/drawing/2014/main" id="{586734FE-A2E9-C345-AF1E-77AC5D75BABC}"/>
              </a:ext>
            </a:extLst>
          </p:cNvPr>
          <p:cNvSpPr/>
          <p:nvPr/>
        </p:nvSpPr>
        <p:spPr>
          <a:xfrm>
            <a:off x="642157" y="2835266"/>
            <a:ext cx="4995663" cy="523220"/>
          </a:xfrm>
          <a:prstGeom prst="rect">
            <a:avLst/>
          </a:prstGeom>
        </p:spPr>
        <p:txBody>
          <a:bodyPr wrap="none">
            <a:spAutoFit/>
          </a:bodyPr>
          <a:lstStyle/>
          <a:p>
            <a:r>
              <a:rPr lang="fr-CH" sz="1400" dirty="0">
                <a:effectLst/>
                <a:ea typeface="Times New Roman" panose="02020603050405020304" pitchFamily="18" charset="0"/>
              </a:rPr>
              <a:t>La Balise </a:t>
            </a:r>
            <a:r>
              <a:rPr lang="fr-CH" sz="1400" dirty="0" err="1">
                <a:effectLst/>
                <a:ea typeface="Times New Roman" panose="02020603050405020304" pitchFamily="18" charset="0"/>
              </a:rPr>
              <a:t>Holfuy</a:t>
            </a:r>
            <a:r>
              <a:rPr lang="fr-CH" sz="1400" dirty="0">
                <a:effectLst/>
                <a:ea typeface="Times New Roman" panose="02020603050405020304" pitchFamily="18" charset="0"/>
              </a:rPr>
              <a:t> a été transférée depuis le Petit Mont Rond</a:t>
            </a:r>
            <a:r>
              <a:rPr lang="fr-CH" sz="1400" dirty="0"/>
              <a:t>.</a:t>
            </a:r>
          </a:p>
          <a:p>
            <a:r>
              <a:rPr lang="fr-CH" sz="1400" dirty="0"/>
              <a:t>Débroussaillage par Alex Bel.</a:t>
            </a:r>
            <a:endParaRPr lang="fr-CH" dirty="0"/>
          </a:p>
        </p:txBody>
      </p:sp>
      <p:sp>
        <p:nvSpPr>
          <p:cNvPr id="15" name="Rectangle 2">
            <a:extLst>
              <a:ext uri="{FF2B5EF4-FFF2-40B4-BE49-F238E27FC236}">
                <a16:creationId xmlns:a16="http://schemas.microsoft.com/office/drawing/2014/main" id="{553DB0B1-6132-7D42-81A4-4B6A4F2AF2D7}"/>
              </a:ext>
            </a:extLst>
          </p:cNvPr>
          <p:cNvSpPr>
            <a:spLocks noChangeArrowheads="1"/>
          </p:cNvSpPr>
          <p:nvPr/>
        </p:nvSpPr>
        <p:spPr bwMode="auto">
          <a:xfrm>
            <a:off x="919980" y="41054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6" name="Image 15">
            <a:extLst>
              <a:ext uri="{FF2B5EF4-FFF2-40B4-BE49-F238E27FC236}">
                <a16:creationId xmlns:a16="http://schemas.microsoft.com/office/drawing/2014/main" id="{40664C5A-763D-E94F-BF07-B3333385C0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
        <p:nvSpPr>
          <p:cNvPr id="17" name="Rectangle à coins arrondis 16">
            <a:extLst>
              <a:ext uri="{FF2B5EF4-FFF2-40B4-BE49-F238E27FC236}">
                <a16:creationId xmlns:a16="http://schemas.microsoft.com/office/drawing/2014/main" id="{073F1899-D082-D044-B914-CF88ECD3419C}"/>
              </a:ext>
            </a:extLst>
          </p:cNvPr>
          <p:cNvSpPr/>
          <p:nvPr/>
        </p:nvSpPr>
        <p:spPr>
          <a:xfrm>
            <a:off x="642157" y="628378"/>
            <a:ext cx="1503680" cy="40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Vesancy</a:t>
            </a:r>
            <a:endParaRPr lang="en-GB" dirty="0"/>
          </a:p>
        </p:txBody>
      </p:sp>
      <p:sp>
        <p:nvSpPr>
          <p:cNvPr id="18" name="Rectangle 17">
            <a:extLst>
              <a:ext uri="{FF2B5EF4-FFF2-40B4-BE49-F238E27FC236}">
                <a16:creationId xmlns:a16="http://schemas.microsoft.com/office/drawing/2014/main" id="{003EF4BC-B4FE-944C-A441-5F6B21904057}"/>
              </a:ext>
            </a:extLst>
          </p:cNvPr>
          <p:cNvSpPr/>
          <p:nvPr/>
        </p:nvSpPr>
        <p:spPr>
          <a:xfrm>
            <a:off x="522262" y="1046190"/>
            <a:ext cx="6337696" cy="523220"/>
          </a:xfrm>
          <a:prstGeom prst="rect">
            <a:avLst/>
          </a:prstGeom>
        </p:spPr>
        <p:txBody>
          <a:bodyPr wrap="square">
            <a:spAutoFit/>
          </a:bodyPr>
          <a:lstStyle/>
          <a:p>
            <a:r>
              <a:rPr lang="fr-CH" sz="1400" dirty="0">
                <a:effectLst/>
                <a:ea typeface="Times New Roman" panose="02020603050405020304" pitchFamily="18" charset="0"/>
              </a:rPr>
              <a:t>Réinstallation de la balise par Théo, merci</a:t>
            </a:r>
          </a:p>
          <a:p>
            <a:r>
              <a:rPr lang="fr-CH" sz="1400" dirty="0">
                <a:ea typeface="Times New Roman" panose="02020603050405020304" pitchFamily="18" charset="0"/>
              </a:rPr>
              <a:t>Manche à air installée par Greg</a:t>
            </a:r>
            <a:endParaRPr lang="en-CH" sz="1400" dirty="0">
              <a:effectLst/>
              <a:ea typeface="Times New Roman" panose="02020603050405020304" pitchFamily="18" charset="0"/>
            </a:endParaRPr>
          </a:p>
        </p:txBody>
      </p:sp>
      <p:sp>
        <p:nvSpPr>
          <p:cNvPr id="2" name="Rectangle 1">
            <a:extLst>
              <a:ext uri="{FF2B5EF4-FFF2-40B4-BE49-F238E27FC236}">
                <a16:creationId xmlns:a16="http://schemas.microsoft.com/office/drawing/2014/main" id="{FF2C467E-4A16-D347-B60B-BD542F3D3E63}"/>
              </a:ext>
            </a:extLst>
          </p:cNvPr>
          <p:cNvSpPr/>
          <p:nvPr/>
        </p:nvSpPr>
        <p:spPr>
          <a:xfrm>
            <a:off x="643230" y="5305763"/>
            <a:ext cx="8114690" cy="1200329"/>
          </a:xfrm>
          <a:prstGeom prst="rect">
            <a:avLst/>
          </a:prstGeom>
        </p:spPr>
        <p:txBody>
          <a:bodyPr wrap="square">
            <a:spAutoFit/>
          </a:bodyPr>
          <a:lstStyle/>
          <a:p>
            <a:pPr>
              <a:spcAft>
                <a:spcPts val="0"/>
              </a:spcAft>
            </a:pPr>
            <a:r>
              <a:rPr lang="fr-CH" b="1" i="1" u="sng" dirty="0">
                <a:ea typeface="Times New Roman" panose="02020603050405020304" pitchFamily="18" charset="0"/>
              </a:rPr>
              <a:t>Rappel général :</a:t>
            </a:r>
          </a:p>
          <a:p>
            <a:pPr>
              <a:spcAft>
                <a:spcPts val="0"/>
              </a:spcAft>
            </a:pPr>
            <a:r>
              <a:rPr lang="fr-CH" dirty="0">
                <a:ea typeface="Times New Roman" panose="02020603050405020304" pitchFamily="18" charset="0"/>
              </a:rPr>
              <a:t>Les sites sont pour la plupart conventionnés, mais nous ne sommes pas pour autant chez nous, respectez les sites ainsi que les exploitants et/ou propriétaires. </a:t>
            </a:r>
          </a:p>
        </p:txBody>
      </p:sp>
      <p:pic>
        <p:nvPicPr>
          <p:cNvPr id="3" name="image21.png">
            <a:extLst>
              <a:ext uri="{FF2B5EF4-FFF2-40B4-BE49-F238E27FC236}">
                <a16:creationId xmlns:a16="http://schemas.microsoft.com/office/drawing/2014/main" id="{D89B233A-F7AF-0A66-9FCF-54729A3C00A7}"/>
              </a:ext>
            </a:extLst>
          </p:cNvPr>
          <p:cNvPicPr/>
          <p:nvPr/>
        </p:nvPicPr>
        <p:blipFill>
          <a:blip r:embed="rId5" cstate="email">
            <a:extLst>
              <a:ext uri="{28A0092B-C50C-407E-A947-70E740481C1C}">
                <a14:useLocalDpi xmlns:a14="http://schemas.microsoft.com/office/drawing/2010/main"/>
              </a:ext>
            </a:extLst>
          </a:blip>
          <a:srcRect/>
          <a:stretch>
            <a:fillRect/>
          </a:stretch>
        </p:blipFill>
        <p:spPr>
          <a:xfrm>
            <a:off x="8950751" y="100593"/>
            <a:ext cx="2331720" cy="3098748"/>
          </a:xfrm>
          <a:prstGeom prst="rect">
            <a:avLst/>
          </a:prstGeom>
          <a:ln/>
        </p:spPr>
      </p:pic>
      <p:pic>
        <p:nvPicPr>
          <p:cNvPr id="5" name="document_6039770658756366625">
            <a:hlinkClick r:id="" action="ppaction://media"/>
            <a:extLst>
              <a:ext uri="{FF2B5EF4-FFF2-40B4-BE49-F238E27FC236}">
                <a16:creationId xmlns:a16="http://schemas.microsoft.com/office/drawing/2014/main" id="{912E2CED-01E7-D7E5-D9A4-E2D8B7DA67C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8473" y="0"/>
            <a:ext cx="1900896" cy="3379371"/>
          </a:xfrm>
          <a:prstGeom prst="rect">
            <a:avLst/>
          </a:prstGeom>
        </p:spPr>
      </p:pic>
      <p:sp>
        <p:nvSpPr>
          <p:cNvPr id="6" name="Rectangle à coins arrondis 12">
            <a:extLst>
              <a:ext uri="{FF2B5EF4-FFF2-40B4-BE49-F238E27FC236}">
                <a16:creationId xmlns:a16="http://schemas.microsoft.com/office/drawing/2014/main" id="{D30E2E1B-5531-C05E-5057-2786E731E7B7}"/>
              </a:ext>
            </a:extLst>
          </p:cNvPr>
          <p:cNvSpPr/>
          <p:nvPr/>
        </p:nvSpPr>
        <p:spPr>
          <a:xfrm>
            <a:off x="642157" y="3407516"/>
            <a:ext cx="1503680" cy="40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Crozet </a:t>
            </a:r>
          </a:p>
        </p:txBody>
      </p:sp>
      <p:sp>
        <p:nvSpPr>
          <p:cNvPr id="8" name="TextBox 7">
            <a:extLst>
              <a:ext uri="{FF2B5EF4-FFF2-40B4-BE49-F238E27FC236}">
                <a16:creationId xmlns:a16="http://schemas.microsoft.com/office/drawing/2014/main" id="{FF66026B-B055-C1FE-0D77-337DE0424BC2}"/>
              </a:ext>
            </a:extLst>
          </p:cNvPr>
          <p:cNvSpPr txBox="1"/>
          <p:nvPr/>
        </p:nvSpPr>
        <p:spPr>
          <a:xfrm>
            <a:off x="642158" y="3804581"/>
            <a:ext cx="6097904" cy="307777"/>
          </a:xfrm>
          <a:prstGeom prst="rect">
            <a:avLst/>
          </a:prstGeom>
          <a:noFill/>
        </p:spPr>
        <p:txBody>
          <a:bodyPr wrap="square">
            <a:spAutoFit/>
          </a:bodyPr>
          <a:lstStyle/>
          <a:p>
            <a:r>
              <a:rPr lang="fr-CH" sz="1400" dirty="0">
                <a:effectLst/>
                <a:ea typeface="Times New Roman" panose="02020603050405020304" pitchFamily="18" charset="0"/>
              </a:rPr>
              <a:t>Balise Barani Design réinstallée par Alex Bel.</a:t>
            </a:r>
            <a:endParaRPr lang="en-CH" sz="1400" dirty="0">
              <a:effectLst/>
              <a:ea typeface="Times New Roman" panose="02020603050405020304" pitchFamily="18" charset="0"/>
            </a:endParaRPr>
          </a:p>
        </p:txBody>
      </p:sp>
      <p:sp>
        <p:nvSpPr>
          <p:cNvPr id="9" name="Rectangle à coins arrondis 12">
            <a:extLst>
              <a:ext uri="{FF2B5EF4-FFF2-40B4-BE49-F238E27FC236}">
                <a16:creationId xmlns:a16="http://schemas.microsoft.com/office/drawing/2014/main" id="{4638F6A1-7C38-921C-5393-5FB283D874E3}"/>
              </a:ext>
            </a:extLst>
          </p:cNvPr>
          <p:cNvSpPr/>
          <p:nvPr/>
        </p:nvSpPr>
        <p:spPr>
          <a:xfrm>
            <a:off x="673432" y="4160155"/>
            <a:ext cx="1689562" cy="40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Mont </a:t>
            </a:r>
            <a:r>
              <a:rPr lang="en-GB" dirty="0" err="1"/>
              <a:t>Mourex</a:t>
            </a:r>
            <a:r>
              <a:rPr lang="en-GB" dirty="0"/>
              <a:t> </a:t>
            </a:r>
          </a:p>
        </p:txBody>
      </p:sp>
      <p:sp>
        <p:nvSpPr>
          <p:cNvPr id="11" name="TextBox 10">
            <a:extLst>
              <a:ext uri="{FF2B5EF4-FFF2-40B4-BE49-F238E27FC236}">
                <a16:creationId xmlns:a16="http://schemas.microsoft.com/office/drawing/2014/main" id="{A37E6F64-78BA-D645-4322-14D387CBDC2E}"/>
              </a:ext>
            </a:extLst>
          </p:cNvPr>
          <p:cNvSpPr txBox="1"/>
          <p:nvPr/>
        </p:nvSpPr>
        <p:spPr>
          <a:xfrm>
            <a:off x="642158" y="4530110"/>
            <a:ext cx="9397878" cy="523220"/>
          </a:xfrm>
          <a:prstGeom prst="rect">
            <a:avLst/>
          </a:prstGeom>
          <a:noFill/>
        </p:spPr>
        <p:txBody>
          <a:bodyPr wrap="square">
            <a:spAutoFit/>
          </a:bodyPr>
          <a:lstStyle/>
          <a:p>
            <a:r>
              <a:rPr lang="fr-CH" sz="1400" dirty="0">
                <a:effectLst/>
                <a:ea typeface="Times New Roman" panose="02020603050405020304" pitchFamily="18" charset="0"/>
              </a:rPr>
              <a:t>Site conventionné en 2022. Cependant merci de respecter les lieux et ne pas gonfler si les vaches sont présentes.</a:t>
            </a:r>
            <a:endParaRPr lang="en-CH" sz="1400" dirty="0">
              <a:effectLst/>
              <a:ea typeface="Times New Roman" panose="02020603050405020304" pitchFamily="18" charset="0"/>
            </a:endParaRPr>
          </a:p>
          <a:p>
            <a:r>
              <a:rPr lang="fr-CH" sz="1400" dirty="0">
                <a:effectLst/>
                <a:ea typeface="Times New Roman" panose="02020603050405020304" pitchFamily="18" charset="0"/>
              </a:rPr>
              <a:t>Le pioupiou a été installé, et fonctionne par intermittence (attention aux kites).</a:t>
            </a:r>
            <a:endParaRPr lang="en-CH" sz="1400" dirty="0">
              <a:effectLst/>
              <a:ea typeface="Times New Roman" panose="02020603050405020304" pitchFamily="18" charset="0"/>
            </a:endParaRPr>
          </a:p>
        </p:txBody>
      </p:sp>
      <p:sp>
        <p:nvSpPr>
          <p:cNvPr id="7" name="Rectangle à coins arrondis 16">
            <a:extLst>
              <a:ext uri="{FF2B5EF4-FFF2-40B4-BE49-F238E27FC236}">
                <a16:creationId xmlns:a16="http://schemas.microsoft.com/office/drawing/2014/main" id="{04209EDA-604A-E9D5-589E-AD210691AFAB}"/>
              </a:ext>
            </a:extLst>
          </p:cNvPr>
          <p:cNvSpPr/>
          <p:nvPr/>
        </p:nvSpPr>
        <p:spPr>
          <a:xfrm>
            <a:off x="642157" y="1594346"/>
            <a:ext cx="1900895" cy="40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Petit Mont </a:t>
            </a:r>
            <a:r>
              <a:rPr lang="en-GB" dirty="0" err="1"/>
              <a:t>Rond</a:t>
            </a:r>
            <a:endParaRPr lang="en-GB" dirty="0"/>
          </a:p>
        </p:txBody>
      </p:sp>
      <p:sp>
        <p:nvSpPr>
          <p:cNvPr id="10" name="Rectangle 9">
            <a:extLst>
              <a:ext uri="{FF2B5EF4-FFF2-40B4-BE49-F238E27FC236}">
                <a16:creationId xmlns:a16="http://schemas.microsoft.com/office/drawing/2014/main" id="{8BC3B4DC-343E-25E6-92AC-649B23C00582}"/>
              </a:ext>
            </a:extLst>
          </p:cNvPr>
          <p:cNvSpPr/>
          <p:nvPr/>
        </p:nvSpPr>
        <p:spPr>
          <a:xfrm>
            <a:off x="666560" y="2040668"/>
            <a:ext cx="6337696" cy="307777"/>
          </a:xfrm>
          <a:prstGeom prst="rect">
            <a:avLst/>
          </a:prstGeom>
        </p:spPr>
        <p:txBody>
          <a:bodyPr wrap="square">
            <a:spAutoFit/>
          </a:bodyPr>
          <a:lstStyle/>
          <a:p>
            <a:r>
              <a:rPr lang="fr-CH" sz="1400" dirty="0">
                <a:ea typeface="Times New Roman" panose="02020603050405020304" pitchFamily="18" charset="0"/>
              </a:rPr>
              <a:t>La balise prototype sera installée.</a:t>
            </a:r>
            <a:endParaRPr lang="en-CH" sz="1400" dirty="0">
              <a:effectLst/>
              <a:ea typeface="Times New Roman" panose="02020603050405020304" pitchFamily="18" charset="0"/>
            </a:endParaRPr>
          </a:p>
        </p:txBody>
      </p:sp>
    </p:spTree>
    <p:extLst>
      <p:ext uri="{BB962C8B-B14F-4D97-AF65-F5344CB8AC3E}">
        <p14:creationId xmlns:p14="http://schemas.microsoft.com/office/powerpoint/2010/main" val="291909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2EE26-B586-E04C-BF2A-2A916C4395E7}"/>
              </a:ext>
            </a:extLst>
          </p:cNvPr>
          <p:cNvSpPr>
            <a:spLocks noGrp="1"/>
          </p:cNvSpPr>
          <p:nvPr>
            <p:ph type="title"/>
          </p:nvPr>
        </p:nvSpPr>
        <p:spPr>
          <a:xfrm>
            <a:off x="250614" y="162560"/>
            <a:ext cx="8596668" cy="1320800"/>
          </a:xfrm>
        </p:spPr>
        <p:txBody>
          <a:bodyPr>
            <a:normAutofit fontScale="90000"/>
          </a:bodyPr>
          <a:lstStyle/>
          <a:p>
            <a:r>
              <a:rPr lang="fr-FR" b="1" dirty="0"/>
              <a:t>Communication : Site web, groupe </a:t>
            </a:r>
            <a:r>
              <a:rPr lang="fr-FR" b="1" dirty="0" err="1"/>
              <a:t>Telegram</a:t>
            </a:r>
            <a:br>
              <a:rPr lang="fr-CH" b="1" dirty="0"/>
            </a:br>
            <a:endParaRPr lang="en-GB" dirty="0"/>
          </a:p>
        </p:txBody>
      </p:sp>
      <p:sp>
        <p:nvSpPr>
          <p:cNvPr id="4" name="Rectangle 3">
            <a:extLst>
              <a:ext uri="{FF2B5EF4-FFF2-40B4-BE49-F238E27FC236}">
                <a16:creationId xmlns:a16="http://schemas.microsoft.com/office/drawing/2014/main" id="{4F54BE43-5474-C741-B475-A72BE64A0EE1}"/>
              </a:ext>
            </a:extLst>
          </p:cNvPr>
          <p:cNvSpPr/>
          <p:nvPr/>
        </p:nvSpPr>
        <p:spPr>
          <a:xfrm>
            <a:off x="396240" y="822960"/>
            <a:ext cx="8910320" cy="923330"/>
          </a:xfrm>
          <a:prstGeom prst="rect">
            <a:avLst/>
          </a:prstGeom>
        </p:spPr>
        <p:txBody>
          <a:bodyPr wrap="square">
            <a:spAutoFit/>
          </a:bodyPr>
          <a:lstStyle/>
          <a:p>
            <a:pPr>
              <a:spcAft>
                <a:spcPts val="0"/>
              </a:spcAft>
            </a:pPr>
            <a:r>
              <a:rPr lang="fr-FR" u="sng" dirty="0">
                <a:latin typeface="Calibri" panose="020F0502020204030204" pitchFamily="34" charset="0"/>
                <a:ea typeface="Calibri" panose="020F0502020204030204" pitchFamily="34" charset="0"/>
                <a:cs typeface="Times New Roman" panose="02020603050405020304" pitchFamily="18" charset="0"/>
              </a:rPr>
              <a:t>Site web :</a:t>
            </a:r>
            <a:endParaRPr lang="fr-CH"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Un site Web qui fonctionne bien. Beaucoup de contacts via </a:t>
            </a:r>
            <a:r>
              <a:rPr lang="fr-FR" dirty="0">
                <a:ea typeface="Calibri" panose="020F0502020204030204" pitchFamily="34" charset="0"/>
                <a:cs typeface="Times New Roman" panose="02020603050405020304" pitchFamily="18" charset="0"/>
              </a:rPr>
              <a:t>cette</a:t>
            </a:r>
            <a:r>
              <a:rPr lang="fr-FR" dirty="0">
                <a:latin typeface="Calibri" panose="020F0502020204030204" pitchFamily="34" charset="0"/>
                <a:ea typeface="Calibri" panose="020F0502020204030204" pitchFamily="34" charset="0"/>
                <a:cs typeface="Times New Roman" panose="02020603050405020304" pitchFamily="18" charset="0"/>
              </a:rPr>
              <a:t> plateforme. </a:t>
            </a:r>
            <a:r>
              <a:rPr lang="fr-FR"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https://www.vol-libre-gessien.fr/</a:t>
            </a:r>
            <a:r>
              <a:rPr lang="fr-FR" dirty="0">
                <a:latin typeface="Calibri" panose="020F0502020204030204" pitchFamily="34" charset="0"/>
                <a:ea typeface="Calibri" panose="020F0502020204030204" pitchFamily="34" charset="0"/>
                <a:cs typeface="Times New Roman" panose="02020603050405020304" pitchFamily="18" charset="0"/>
              </a:rPr>
              <a:t> </a:t>
            </a:r>
            <a:endParaRPr lang="fr-CH"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03079419-A7FA-CD4D-AEB9-C9FC52FC9840}"/>
              </a:ext>
            </a:extLst>
          </p:cNvPr>
          <p:cNvSpPr/>
          <p:nvPr/>
        </p:nvSpPr>
        <p:spPr>
          <a:xfrm>
            <a:off x="396240" y="1913275"/>
            <a:ext cx="8676640" cy="3693319"/>
          </a:xfrm>
          <a:prstGeom prst="rect">
            <a:avLst/>
          </a:prstGeom>
        </p:spPr>
        <p:txBody>
          <a:bodyPr wrap="square">
            <a:spAutoFit/>
          </a:bodyPr>
          <a:lstStyle/>
          <a:p>
            <a:pPr>
              <a:spcAft>
                <a:spcPts val="0"/>
              </a:spcAft>
            </a:pPr>
            <a:r>
              <a:rPr lang="fr-FR" u="sng" dirty="0" err="1">
                <a:ea typeface="Calibri" panose="020F0502020204030204" pitchFamily="34" charset="0"/>
                <a:cs typeface="Times New Roman" panose="02020603050405020304" pitchFamily="18" charset="0"/>
              </a:rPr>
              <a:t>GroupeTelegram</a:t>
            </a:r>
            <a:r>
              <a:rPr lang="fr-FR" u="sng" dirty="0">
                <a:ea typeface="Calibri" panose="020F0502020204030204" pitchFamily="34" charset="0"/>
                <a:cs typeface="Times New Roman" panose="02020603050405020304" pitchFamily="18" charset="0"/>
              </a:rPr>
              <a:t> :</a:t>
            </a:r>
            <a:endParaRPr lang="fr-CH" dirty="0">
              <a:ea typeface="Calibri" panose="020F0502020204030204" pitchFamily="34" charset="0"/>
              <a:cs typeface="Times New Roman" panose="02020603050405020304" pitchFamily="18" charset="0"/>
            </a:endParaRPr>
          </a:p>
          <a:p>
            <a:r>
              <a:rPr lang="fr-CH" dirty="0"/>
              <a:t>Groupe </a:t>
            </a:r>
            <a:r>
              <a:rPr lang="fr-CH" dirty="0" err="1"/>
              <a:t>Telegram</a:t>
            </a:r>
            <a:r>
              <a:rPr lang="fr-CH" dirty="0"/>
              <a:t> dynamique et utile à la communauté. </a:t>
            </a:r>
          </a:p>
          <a:p>
            <a:r>
              <a:rPr lang="fr-CH" dirty="0"/>
              <a:t> </a:t>
            </a:r>
          </a:p>
          <a:p>
            <a:r>
              <a:rPr lang="fr-CH" sz="1800" dirty="0">
                <a:effectLst/>
                <a:ea typeface="Times New Roman" panose="02020603050405020304" pitchFamily="18" charset="0"/>
              </a:rPr>
              <a:t>Cependant, du fait du grand nombre de participants (172), il est important de continuer à respecter les règles suivantes :</a:t>
            </a:r>
            <a:endParaRPr lang="en-CH" sz="1800" dirty="0">
              <a:effectLst/>
              <a:ea typeface="Times New Roman" panose="02020603050405020304" pitchFamily="18" charset="0"/>
            </a:endParaRPr>
          </a:p>
          <a:p>
            <a:r>
              <a:rPr lang="fr-CH" sz="1800" dirty="0">
                <a:effectLst/>
                <a:ea typeface="Times New Roman" panose="02020603050405020304" pitchFamily="18" charset="0"/>
              </a:rPr>
              <a:t>-	Seules les conversations en rapport avec le parapente sont autorisées (sauf dans le sujet « </a:t>
            </a:r>
            <a:r>
              <a:rPr lang="fr-CH" sz="1800" dirty="0" err="1">
                <a:effectLst/>
                <a:ea typeface="Times New Roman" panose="02020603050405020304" pitchFamily="18" charset="0"/>
              </a:rPr>
              <a:t>Blabla</a:t>
            </a:r>
            <a:r>
              <a:rPr lang="fr-CH" sz="1800" dirty="0">
                <a:effectLst/>
                <a:ea typeface="Times New Roman" panose="02020603050405020304" pitchFamily="18" charset="0"/>
              </a:rPr>
              <a:t> »)</a:t>
            </a:r>
            <a:endParaRPr lang="en-CH" sz="1800" dirty="0">
              <a:effectLst/>
              <a:ea typeface="Times New Roman" panose="02020603050405020304" pitchFamily="18" charset="0"/>
            </a:endParaRPr>
          </a:p>
          <a:p>
            <a:r>
              <a:rPr lang="fr-CH" sz="1800" dirty="0">
                <a:effectLst/>
                <a:ea typeface="Times New Roman" panose="02020603050405020304" pitchFamily="18" charset="0"/>
              </a:rPr>
              <a:t>-	Lorsqu’un sujet ne concerne qu’un nombre limité de personnes ou bien une sortie précise, favoriser la création d’un groupe de discussion dédié. </a:t>
            </a:r>
            <a:endParaRPr lang="en-CH" sz="1800" dirty="0">
              <a:effectLst/>
              <a:ea typeface="Times New Roman" panose="02020603050405020304" pitchFamily="18" charset="0"/>
            </a:endParaRPr>
          </a:p>
          <a:p>
            <a:r>
              <a:rPr lang="fr-CH" sz="1800" dirty="0">
                <a:effectLst/>
                <a:ea typeface="Times New Roman" panose="02020603050405020304" pitchFamily="18" charset="0"/>
              </a:rPr>
              <a:t>-	De manière générale, garder en tête que chaque message envoyé sera reçu par 170 personnes.</a:t>
            </a:r>
            <a:endParaRPr lang="en-CH" sz="1800" dirty="0">
              <a:effectLst/>
              <a:ea typeface="Times New Roman" panose="02020603050405020304" pitchFamily="18" charset="0"/>
            </a:endParaRPr>
          </a:p>
          <a:p>
            <a:r>
              <a:rPr lang="fr-CH" sz="1800" dirty="0">
                <a:effectLst/>
                <a:ea typeface="Times New Roman" panose="02020603050405020304" pitchFamily="18" charset="0"/>
              </a:rPr>
              <a:t>Il est rappelé également qu’une fonctionnalité </a:t>
            </a:r>
            <a:r>
              <a:rPr lang="fr-CH" sz="1800" dirty="0" err="1">
                <a:effectLst/>
                <a:ea typeface="Times New Roman" panose="02020603050405020304" pitchFamily="18" charset="0"/>
              </a:rPr>
              <a:t>Telegram</a:t>
            </a:r>
            <a:r>
              <a:rPr lang="fr-CH" sz="1800" dirty="0">
                <a:effectLst/>
                <a:ea typeface="Times New Roman" panose="02020603050405020304" pitchFamily="18" charset="0"/>
              </a:rPr>
              <a:t> permet de désactiver les notifications pour un groupe ou un sujet donné.</a:t>
            </a:r>
            <a:endParaRPr lang="en-CH" sz="1800" dirty="0">
              <a:effectLst/>
              <a:ea typeface="Times New Roman" panose="02020603050405020304" pitchFamily="18" charset="0"/>
            </a:endParaRPr>
          </a:p>
        </p:txBody>
      </p:sp>
      <p:pic>
        <p:nvPicPr>
          <p:cNvPr id="12" name="Image 11">
            <a:extLst>
              <a:ext uri="{FF2B5EF4-FFF2-40B4-BE49-F238E27FC236}">
                <a16:creationId xmlns:a16="http://schemas.microsoft.com/office/drawing/2014/main" id="{471957A5-77A1-6C4D-BF1F-DD42A106F6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Tree>
    <p:extLst>
      <p:ext uri="{BB962C8B-B14F-4D97-AF65-F5344CB8AC3E}">
        <p14:creationId xmlns:p14="http://schemas.microsoft.com/office/powerpoint/2010/main" val="2233552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48CD4-735C-F247-8BC8-664ECF36A887}"/>
              </a:ext>
            </a:extLst>
          </p:cNvPr>
          <p:cNvSpPr>
            <a:spLocks noGrp="1"/>
          </p:cNvSpPr>
          <p:nvPr>
            <p:ph type="title"/>
          </p:nvPr>
        </p:nvSpPr>
        <p:spPr>
          <a:xfrm>
            <a:off x="331894" y="0"/>
            <a:ext cx="8596668" cy="762000"/>
          </a:xfrm>
        </p:spPr>
        <p:txBody>
          <a:bodyPr/>
          <a:lstStyle/>
          <a:p>
            <a:r>
              <a:rPr lang="en-GB" dirty="0"/>
              <a:t>Goodies</a:t>
            </a:r>
          </a:p>
        </p:txBody>
      </p:sp>
      <p:sp>
        <p:nvSpPr>
          <p:cNvPr id="4" name="Rectangle 3">
            <a:extLst>
              <a:ext uri="{FF2B5EF4-FFF2-40B4-BE49-F238E27FC236}">
                <a16:creationId xmlns:a16="http://schemas.microsoft.com/office/drawing/2014/main" id="{D6B45E13-356E-344A-AC0F-4344FB055443}"/>
              </a:ext>
            </a:extLst>
          </p:cNvPr>
          <p:cNvSpPr/>
          <p:nvPr/>
        </p:nvSpPr>
        <p:spPr>
          <a:xfrm>
            <a:off x="331894" y="762000"/>
            <a:ext cx="8131622" cy="646331"/>
          </a:xfrm>
          <a:prstGeom prst="rect">
            <a:avLst/>
          </a:prstGeom>
        </p:spPr>
        <p:txBody>
          <a:bodyPr wrap="square">
            <a:spAutoFit/>
          </a:bodyPr>
          <a:lstStyle/>
          <a:p>
            <a:r>
              <a:rPr lang="fr-CH" dirty="0"/>
              <a:t>Le club n’a pas créé de nouveaux goodies cette année, mais il reste des T-shirts et des écussons à la vente. Des idées pour l’année prochaine</a:t>
            </a:r>
          </a:p>
        </p:txBody>
      </p:sp>
      <p:pic>
        <p:nvPicPr>
          <p:cNvPr id="5" name="Image 4">
            <a:extLst>
              <a:ext uri="{FF2B5EF4-FFF2-40B4-BE49-F238E27FC236}">
                <a16:creationId xmlns:a16="http://schemas.microsoft.com/office/drawing/2014/main" id="{01A8CB0E-3C4B-CC4B-891D-475B7E5267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pic>
        <p:nvPicPr>
          <p:cNvPr id="8" name="Image 7">
            <a:extLst>
              <a:ext uri="{FF2B5EF4-FFF2-40B4-BE49-F238E27FC236}">
                <a16:creationId xmlns:a16="http://schemas.microsoft.com/office/drawing/2014/main" id="{201188EB-34E5-E74B-8468-5CB325D9D865}"/>
              </a:ext>
            </a:extLst>
          </p:cNvPr>
          <p:cNvPicPr>
            <a:picLocks noChangeAspect="1"/>
          </p:cNvPicPr>
          <p:nvPr/>
        </p:nvPicPr>
        <p:blipFill>
          <a:blip r:embed="rId3"/>
          <a:stretch>
            <a:fillRect/>
          </a:stretch>
        </p:blipFill>
        <p:spPr>
          <a:xfrm>
            <a:off x="2147483647" y="2147483647"/>
            <a:ext cx="9144000" cy="5143500"/>
          </a:xfrm>
          <a:prstGeom prst="rect">
            <a:avLst/>
          </a:prstGeom>
        </p:spPr>
      </p:pic>
      <p:pic>
        <p:nvPicPr>
          <p:cNvPr id="9" name="Image 8">
            <a:extLst>
              <a:ext uri="{FF2B5EF4-FFF2-40B4-BE49-F238E27FC236}">
                <a16:creationId xmlns:a16="http://schemas.microsoft.com/office/drawing/2014/main" id="{4DBC87AD-37C4-BB41-B023-0D4B0C60E868}"/>
              </a:ext>
            </a:extLst>
          </p:cNvPr>
          <p:cNvPicPr>
            <a:picLocks noChangeAspect="1"/>
          </p:cNvPicPr>
          <p:nvPr/>
        </p:nvPicPr>
        <p:blipFill>
          <a:blip r:embed="rId4"/>
          <a:stretch>
            <a:fillRect/>
          </a:stretch>
        </p:blipFill>
        <p:spPr>
          <a:xfrm>
            <a:off x="2147483647" y="2147483647"/>
            <a:ext cx="9144000" cy="5143500"/>
          </a:xfrm>
          <a:prstGeom prst="rect">
            <a:avLst/>
          </a:prstGeom>
        </p:spPr>
      </p:pic>
      <p:sp>
        <p:nvSpPr>
          <p:cNvPr id="3" name="Titre 1">
            <a:extLst>
              <a:ext uri="{FF2B5EF4-FFF2-40B4-BE49-F238E27FC236}">
                <a16:creationId xmlns:a16="http://schemas.microsoft.com/office/drawing/2014/main" id="{01E56D7F-4452-1A1F-0C51-E3081685455F}"/>
              </a:ext>
            </a:extLst>
          </p:cNvPr>
          <p:cNvSpPr txBox="1">
            <a:spLocks/>
          </p:cNvSpPr>
          <p:nvPr/>
        </p:nvSpPr>
        <p:spPr>
          <a:xfrm>
            <a:off x="331894" y="1408331"/>
            <a:ext cx="8596668" cy="762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Photos</a:t>
            </a:r>
          </a:p>
        </p:txBody>
      </p:sp>
      <p:sp>
        <p:nvSpPr>
          <p:cNvPr id="13" name="Rectangle 12">
            <a:extLst>
              <a:ext uri="{FF2B5EF4-FFF2-40B4-BE49-F238E27FC236}">
                <a16:creationId xmlns:a16="http://schemas.microsoft.com/office/drawing/2014/main" id="{33EBF504-26E5-404F-B86A-664CAAF56E8E}"/>
              </a:ext>
            </a:extLst>
          </p:cNvPr>
          <p:cNvSpPr/>
          <p:nvPr/>
        </p:nvSpPr>
        <p:spPr>
          <a:xfrm>
            <a:off x="460272" y="2147938"/>
            <a:ext cx="7790593" cy="646331"/>
          </a:xfrm>
          <a:prstGeom prst="rect">
            <a:avLst/>
          </a:prstGeom>
        </p:spPr>
        <p:txBody>
          <a:bodyPr wrap="square">
            <a:spAutoFit/>
          </a:bodyPr>
          <a:lstStyle/>
          <a:p>
            <a:r>
              <a:rPr lang="fr-CH" sz="1800" dirty="0">
                <a:effectLst/>
                <a:ea typeface="Times New Roman" panose="02020603050405020304" pitchFamily="18" charset="0"/>
              </a:rPr>
              <a:t>Le club n’a pas organisé de concours photo mais voici un petit florilège de vos meilleurs clichés 2023.</a:t>
            </a:r>
            <a:endParaRPr lang="en-CH" sz="1800" dirty="0">
              <a:effectLst/>
              <a:ea typeface="Times New Roman" panose="02020603050405020304" pitchFamily="18" charset="0"/>
            </a:endParaRPr>
          </a:p>
        </p:txBody>
      </p:sp>
      <p:pic>
        <p:nvPicPr>
          <p:cNvPr id="14" name="image17.jpg" descr="Aucune description de photo disponible.">
            <a:extLst>
              <a:ext uri="{FF2B5EF4-FFF2-40B4-BE49-F238E27FC236}">
                <a16:creationId xmlns:a16="http://schemas.microsoft.com/office/drawing/2014/main" id="{EA26DFE6-8DEE-B1D0-A3E3-672639399065}"/>
              </a:ext>
            </a:extLst>
          </p:cNvPr>
          <p:cNvPicPr/>
          <p:nvPr/>
        </p:nvPicPr>
        <p:blipFill>
          <a:blip r:embed="rId5" cstate="email">
            <a:extLst>
              <a:ext uri="{28A0092B-C50C-407E-A947-70E740481C1C}">
                <a14:useLocalDpi xmlns:a14="http://schemas.microsoft.com/office/drawing/2010/main"/>
              </a:ext>
            </a:extLst>
          </a:blip>
          <a:srcRect/>
          <a:stretch>
            <a:fillRect/>
          </a:stretch>
        </p:blipFill>
        <p:spPr>
          <a:xfrm>
            <a:off x="8463516" y="83772"/>
            <a:ext cx="3014079" cy="3689498"/>
          </a:xfrm>
          <a:prstGeom prst="rect">
            <a:avLst/>
          </a:prstGeom>
          <a:ln/>
        </p:spPr>
      </p:pic>
      <p:pic>
        <p:nvPicPr>
          <p:cNvPr id="15" name="image24.png" descr="A body of water with a body of water in the background&#10;&#10;Description automatically generated">
            <a:extLst>
              <a:ext uri="{FF2B5EF4-FFF2-40B4-BE49-F238E27FC236}">
                <a16:creationId xmlns:a16="http://schemas.microsoft.com/office/drawing/2014/main" id="{5E2ED724-07F8-AE06-37FD-B4864ED7DC15}"/>
              </a:ext>
            </a:extLst>
          </p:cNvPr>
          <p:cNvPicPr/>
          <p:nvPr/>
        </p:nvPicPr>
        <p:blipFill>
          <a:blip r:embed="rId6" cstate="email">
            <a:extLst>
              <a:ext uri="{28A0092B-C50C-407E-A947-70E740481C1C}">
                <a14:useLocalDpi xmlns:a14="http://schemas.microsoft.com/office/drawing/2010/main"/>
              </a:ext>
            </a:extLst>
          </a:blip>
          <a:srcRect/>
          <a:stretch>
            <a:fillRect/>
          </a:stretch>
        </p:blipFill>
        <p:spPr>
          <a:xfrm>
            <a:off x="5372410" y="3916537"/>
            <a:ext cx="5756910" cy="2568575"/>
          </a:xfrm>
          <a:prstGeom prst="rect">
            <a:avLst/>
          </a:prstGeom>
          <a:ln/>
        </p:spPr>
      </p:pic>
      <p:pic>
        <p:nvPicPr>
          <p:cNvPr id="16" name="image23.png" descr="A person hiking on a mountain&#10;&#10;Description automatically generated">
            <a:extLst>
              <a:ext uri="{FF2B5EF4-FFF2-40B4-BE49-F238E27FC236}">
                <a16:creationId xmlns:a16="http://schemas.microsoft.com/office/drawing/2014/main" id="{2598FADF-0186-D0F6-2A2A-A0DEF4929442}"/>
              </a:ext>
            </a:extLst>
          </p:cNvPr>
          <p:cNvPicPr/>
          <p:nvPr/>
        </p:nvPicPr>
        <p:blipFill>
          <a:blip r:embed="rId7" cstate="email">
            <a:extLst>
              <a:ext uri="{28A0092B-C50C-407E-A947-70E740481C1C}">
                <a14:useLocalDpi xmlns:a14="http://schemas.microsoft.com/office/drawing/2010/main"/>
              </a:ext>
            </a:extLst>
          </a:blip>
          <a:srcRect/>
          <a:stretch>
            <a:fillRect/>
          </a:stretch>
        </p:blipFill>
        <p:spPr>
          <a:xfrm>
            <a:off x="414513" y="3075942"/>
            <a:ext cx="4771257" cy="3351052"/>
          </a:xfrm>
          <a:prstGeom prst="rect">
            <a:avLst/>
          </a:prstGeom>
          <a:ln/>
        </p:spPr>
      </p:pic>
    </p:spTree>
    <p:extLst>
      <p:ext uri="{BB962C8B-B14F-4D97-AF65-F5344CB8AC3E}">
        <p14:creationId xmlns:p14="http://schemas.microsoft.com/office/powerpoint/2010/main" val="4063060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8E3FB3-6386-544B-82CB-6F1EECB2715E}"/>
              </a:ext>
            </a:extLst>
          </p:cNvPr>
          <p:cNvSpPr>
            <a:spLocks noGrp="1"/>
          </p:cNvSpPr>
          <p:nvPr>
            <p:ph type="title"/>
          </p:nvPr>
        </p:nvSpPr>
        <p:spPr/>
        <p:txBody>
          <a:bodyPr/>
          <a:lstStyle/>
          <a:p>
            <a:r>
              <a:rPr lang="fr-FR" dirty="0"/>
              <a:t>Sommaire</a:t>
            </a:r>
            <a:r>
              <a:rPr lang="en-GB" dirty="0"/>
              <a:t> de la soirée</a:t>
            </a:r>
          </a:p>
        </p:txBody>
      </p:sp>
      <p:sp>
        <p:nvSpPr>
          <p:cNvPr id="4" name="Rectangle 3">
            <a:extLst>
              <a:ext uri="{FF2B5EF4-FFF2-40B4-BE49-F238E27FC236}">
                <a16:creationId xmlns:a16="http://schemas.microsoft.com/office/drawing/2014/main" id="{CE50EB66-74BB-F548-AA91-80BF93788D10}"/>
              </a:ext>
            </a:extLst>
          </p:cNvPr>
          <p:cNvSpPr/>
          <p:nvPr/>
        </p:nvSpPr>
        <p:spPr>
          <a:xfrm>
            <a:off x="1559441" y="1930400"/>
            <a:ext cx="7914167" cy="4524315"/>
          </a:xfrm>
          <a:prstGeom prst="rect">
            <a:avLst/>
          </a:prstGeom>
        </p:spPr>
        <p:txBody>
          <a:bodyPr wrap="square">
            <a:spAutoFit/>
          </a:bodyPr>
          <a:lstStyle/>
          <a:p>
            <a:endParaRPr lang="fr-CH" b="1" dirty="0"/>
          </a:p>
          <a:p>
            <a:pPr marL="342900" indent="-342900">
              <a:buAutoNum type="arabicPeriod"/>
            </a:pPr>
            <a:r>
              <a:rPr lang="fr-CH" b="1" dirty="0"/>
              <a:t>Introduction du président </a:t>
            </a:r>
            <a:r>
              <a:rPr lang="fr-CH" dirty="0"/>
              <a:t>(Alex)</a:t>
            </a:r>
          </a:p>
          <a:p>
            <a:pPr marL="342900" indent="-342900">
              <a:buAutoNum type="arabicPeriod"/>
            </a:pPr>
            <a:endParaRPr lang="fr-CH" b="1" dirty="0"/>
          </a:p>
          <a:p>
            <a:pPr marL="342900" indent="-342900">
              <a:buAutoNum type="arabicPeriod"/>
            </a:pPr>
            <a:r>
              <a:rPr lang="fr-CH" b="1" dirty="0"/>
              <a:t>Bilan moral </a:t>
            </a:r>
            <a:r>
              <a:rPr lang="fr-CH" dirty="0"/>
              <a:t>(Tristan) - 20 min</a:t>
            </a:r>
          </a:p>
          <a:p>
            <a:endParaRPr lang="fr-CH" dirty="0"/>
          </a:p>
          <a:p>
            <a:r>
              <a:rPr lang="fr-CH" dirty="0"/>
              <a:t>3. </a:t>
            </a:r>
            <a:r>
              <a:rPr lang="fr-CH" b="1" dirty="0"/>
              <a:t>Surprise</a:t>
            </a:r>
            <a:r>
              <a:rPr lang="fr-CH" dirty="0"/>
              <a:t> : les prix VLG (Tristan) – 5 min</a:t>
            </a:r>
          </a:p>
          <a:p>
            <a:br>
              <a:rPr lang="fr-CH" dirty="0"/>
            </a:br>
            <a:r>
              <a:rPr lang="fr-CH" dirty="0"/>
              <a:t>4. </a:t>
            </a:r>
            <a:r>
              <a:rPr lang="fr-CH" b="1" dirty="0"/>
              <a:t>Bilan financier </a:t>
            </a:r>
            <a:r>
              <a:rPr lang="fr-CH" dirty="0"/>
              <a:t>(Yvon) - 5 min</a:t>
            </a:r>
          </a:p>
          <a:p>
            <a:endParaRPr lang="fr-CH" dirty="0"/>
          </a:p>
          <a:p>
            <a:r>
              <a:rPr lang="fr-CH" dirty="0"/>
              <a:t>5. </a:t>
            </a:r>
            <a:r>
              <a:rPr lang="fr-CH" b="1" dirty="0"/>
              <a:t>Discussion ouverte -</a:t>
            </a:r>
            <a:r>
              <a:rPr lang="fr-CH" dirty="0"/>
              <a:t> 25 min</a:t>
            </a:r>
          </a:p>
          <a:p>
            <a:endParaRPr lang="fr-CH" dirty="0"/>
          </a:p>
          <a:p>
            <a:r>
              <a:rPr lang="fr-CH" dirty="0"/>
              <a:t>6. </a:t>
            </a:r>
            <a:r>
              <a:rPr lang="fr-CH" b="1" dirty="0"/>
              <a:t>Election du Bureau </a:t>
            </a:r>
            <a:r>
              <a:rPr lang="fr-CH" dirty="0"/>
              <a:t>– 10 min</a:t>
            </a:r>
          </a:p>
          <a:p>
            <a:endParaRPr lang="fr-CH" b="1" dirty="0"/>
          </a:p>
          <a:p>
            <a:r>
              <a:rPr lang="fr-CH" b="1" dirty="0"/>
              <a:t>7. Apéro et Repas </a:t>
            </a:r>
          </a:p>
          <a:p>
            <a:endParaRPr lang="fr-CH" dirty="0"/>
          </a:p>
          <a:p>
            <a:endParaRPr lang="en-GB" dirty="0"/>
          </a:p>
        </p:txBody>
      </p:sp>
      <p:pic>
        <p:nvPicPr>
          <p:cNvPr id="5" name="Image 4">
            <a:extLst>
              <a:ext uri="{FF2B5EF4-FFF2-40B4-BE49-F238E27FC236}">
                <a16:creationId xmlns:a16="http://schemas.microsoft.com/office/drawing/2014/main" id="{4E1D5EC9-7B78-2E47-9323-4EC6661005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Tree>
    <p:extLst>
      <p:ext uri="{BB962C8B-B14F-4D97-AF65-F5344CB8AC3E}">
        <p14:creationId xmlns:p14="http://schemas.microsoft.com/office/powerpoint/2010/main" val="2239352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37AD3A-20FE-564A-8795-5599E3FA8E7C}"/>
              </a:ext>
            </a:extLst>
          </p:cNvPr>
          <p:cNvSpPr>
            <a:spLocks noGrp="1"/>
          </p:cNvSpPr>
          <p:nvPr>
            <p:ph type="title"/>
          </p:nvPr>
        </p:nvSpPr>
        <p:spPr/>
        <p:txBody>
          <a:bodyPr/>
          <a:lstStyle/>
          <a:p>
            <a:r>
              <a:rPr lang="en-US" dirty="0"/>
              <a:t>Prix VLG</a:t>
            </a:r>
          </a:p>
        </p:txBody>
      </p:sp>
      <p:pic>
        <p:nvPicPr>
          <p:cNvPr id="10242" name="Picture 2" descr="https://lh4.googleusercontent.com/evGp4RUOsoCwcfycjFBwmAEbtwNo7WOZLBmIMREmUpvgBWjlDNxEQn09zhqK_ey__6DAQT3UbtP1b3xvhYiJeK5s3EaqyfvvSTzWkJcEsTn7CMweb3n0kzFP_FKJUn8VoBQStQl3G2M8z_io-SmchJaTGnUauwP1PEhMsNqSiDjiFcX8fMnasqMiPqFbyKSA">
            <a:extLst>
              <a:ext uri="{FF2B5EF4-FFF2-40B4-BE49-F238E27FC236}">
                <a16:creationId xmlns:a16="http://schemas.microsoft.com/office/drawing/2014/main" id="{98A56B5A-F5D5-1645-9D3E-7E5DAB8E5B7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46400" y="1605260"/>
            <a:ext cx="4566603" cy="4460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155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9AF14E-9B60-184B-8610-AEB988628CC2}"/>
              </a:ext>
            </a:extLst>
          </p:cNvPr>
          <p:cNvSpPr>
            <a:spLocks noGrp="1"/>
          </p:cNvSpPr>
          <p:nvPr>
            <p:ph type="title"/>
          </p:nvPr>
        </p:nvSpPr>
        <p:spPr>
          <a:xfrm>
            <a:off x="426720" y="254000"/>
            <a:ext cx="8596668" cy="660400"/>
          </a:xfrm>
        </p:spPr>
        <p:txBody>
          <a:bodyPr/>
          <a:lstStyle/>
          <a:p>
            <a:r>
              <a:rPr lang="en-GB" dirty="0"/>
              <a:t>Rapport financier</a:t>
            </a:r>
          </a:p>
        </p:txBody>
      </p:sp>
      <p:sp>
        <p:nvSpPr>
          <p:cNvPr id="4" name="Rectangle 3">
            <a:extLst>
              <a:ext uri="{FF2B5EF4-FFF2-40B4-BE49-F238E27FC236}">
                <a16:creationId xmlns:a16="http://schemas.microsoft.com/office/drawing/2014/main" id="{518153AC-3090-8944-B244-8CF1B789935A}"/>
              </a:ext>
            </a:extLst>
          </p:cNvPr>
          <p:cNvSpPr/>
          <p:nvPr/>
        </p:nvSpPr>
        <p:spPr>
          <a:xfrm>
            <a:off x="426720" y="1098587"/>
            <a:ext cx="9408160" cy="5463034"/>
          </a:xfrm>
          <a:prstGeom prst="rect">
            <a:avLst/>
          </a:prstGeom>
        </p:spPr>
        <p:txBody>
          <a:bodyPr wrap="square">
            <a:spAutoFit/>
          </a:bodyPr>
          <a:lstStyle/>
          <a:p>
            <a:pPr>
              <a:spcAft>
                <a:spcPts val="1500"/>
              </a:spcAft>
            </a:pPr>
            <a:r>
              <a:rPr lang="fr-CH" sz="1800" dirty="0">
                <a:solidFill>
                  <a:srgbClr val="000000"/>
                </a:solidFill>
                <a:effectLst/>
                <a:ea typeface="Times New Roman" panose="02020603050405020304" pitchFamily="18" charset="0"/>
              </a:rPr>
              <a:t>Les dirigeants de votre association sont heureux de vous en présenter les comptes pour l’exercice 2023, conformément aux dispositions de l’article 6 de nos statuts.</a:t>
            </a:r>
            <a:endParaRPr lang="en-CH" sz="1800" dirty="0">
              <a:effectLst/>
              <a:ea typeface="Times New Roman" panose="02020603050405020304" pitchFamily="18" charset="0"/>
            </a:endParaRPr>
          </a:p>
          <a:p>
            <a:pPr>
              <a:spcAft>
                <a:spcPts val="1500"/>
              </a:spcAft>
            </a:pPr>
            <a:r>
              <a:rPr lang="fr-CH" sz="1800" dirty="0">
                <a:solidFill>
                  <a:srgbClr val="000000"/>
                </a:solidFill>
                <a:effectLst/>
                <a:ea typeface="Times New Roman" panose="02020603050405020304" pitchFamily="18" charset="0"/>
              </a:rPr>
              <a:t>Notre association clôturera les comptes de son exercice comptable le 31 décembre 2023 et ce document sera réactualisé ultérieurement.  Notre activité étant principalement estivale, le bilan ci-dessous peut être considéré comme définitif. </a:t>
            </a:r>
            <a:endParaRPr lang="en-CH" sz="1800" dirty="0">
              <a:effectLst/>
              <a:ea typeface="Times New Roman" panose="02020603050405020304" pitchFamily="18" charset="0"/>
            </a:endParaRPr>
          </a:p>
          <a:p>
            <a:pPr algn="just"/>
            <a:r>
              <a:rPr lang="fr-CH" sz="1800" dirty="0">
                <a:effectLst/>
                <a:ea typeface="Times New Roman" panose="02020603050405020304" pitchFamily="18" charset="0"/>
              </a:rPr>
              <a:t>Les principaux éléments constatés dans l’exercice 2023 sont:</a:t>
            </a:r>
            <a:endParaRPr lang="en-CH" sz="1800" dirty="0">
              <a:effectLst/>
              <a:ea typeface="Times New Roman" panose="02020603050405020304" pitchFamily="18" charset="0"/>
            </a:endParaRPr>
          </a:p>
          <a:p>
            <a:pPr algn="just"/>
            <a:r>
              <a:rPr lang="fr-CH" sz="1800" dirty="0">
                <a:effectLst/>
                <a:ea typeface="Times New Roman" panose="02020603050405020304" pitchFamily="18" charset="0"/>
              </a:rPr>
              <a:t>1. Le bilan est déficitaire de 340 Euro cependant l’activité financière de notre association reste saine. </a:t>
            </a:r>
            <a:endParaRPr lang="en-CH" sz="1800" dirty="0">
              <a:effectLst/>
              <a:ea typeface="Times New Roman" panose="02020603050405020304" pitchFamily="18" charset="0"/>
            </a:endParaRPr>
          </a:p>
          <a:p>
            <a:pPr algn="just"/>
            <a:r>
              <a:rPr lang="fr-CH" sz="1800" dirty="0">
                <a:effectLst/>
                <a:ea typeface="Times New Roman" panose="02020603050405020304" pitchFamily="18" charset="0"/>
              </a:rPr>
              <a:t>2. Investissements importants sur container/biens communs (BBQ, Barnum..)</a:t>
            </a:r>
            <a:endParaRPr lang="en-CH" sz="1800" dirty="0">
              <a:effectLst/>
              <a:ea typeface="Times New Roman" panose="02020603050405020304" pitchFamily="18" charset="0"/>
            </a:endParaRPr>
          </a:p>
          <a:p>
            <a:pPr algn="just"/>
            <a:r>
              <a:rPr lang="fr-CH" sz="1800" dirty="0">
                <a:effectLst/>
                <a:ea typeface="Times New Roman" panose="02020603050405020304" pitchFamily="18" charset="0"/>
              </a:rPr>
              <a:t>3. Notre principale source de revenu reste les subventions de la Fédération 1,190Euro et les licences 2,740Euro.  </a:t>
            </a:r>
            <a:endParaRPr lang="en-CH" sz="1800" dirty="0">
              <a:effectLst/>
              <a:ea typeface="Times New Roman" panose="02020603050405020304" pitchFamily="18" charset="0"/>
            </a:endParaRPr>
          </a:p>
          <a:p>
            <a:pPr algn="just"/>
            <a:r>
              <a:rPr lang="fr-CH" sz="1800" dirty="0">
                <a:effectLst/>
                <a:ea typeface="Times New Roman" panose="02020603050405020304" pitchFamily="18" charset="0"/>
              </a:rPr>
              <a:t>4. Pour maintenir les activités offertes cette année, nous conservons la cotisation à 20 Euro.  </a:t>
            </a:r>
            <a:endParaRPr lang="en-CH" sz="1800" dirty="0">
              <a:effectLst/>
              <a:ea typeface="Times New Roman" panose="02020603050405020304" pitchFamily="18" charset="0"/>
            </a:endParaRPr>
          </a:p>
          <a:p>
            <a:pPr algn="just"/>
            <a:r>
              <a:rPr lang="fr-CH" sz="1800" dirty="0">
                <a:effectLst/>
                <a:ea typeface="Times New Roman" panose="02020603050405020304" pitchFamily="18" charset="0"/>
              </a:rPr>
              <a:t>5. Afin de cerner le budget 2024, il est important de ne pas laisser les cotisations prendre du retard par rapport à nos dépenses et à nos exigences.</a:t>
            </a:r>
            <a:endParaRPr lang="en-CH" sz="1800" dirty="0">
              <a:effectLst/>
              <a:ea typeface="Times New Roman" panose="02020603050405020304" pitchFamily="18" charset="0"/>
            </a:endParaRPr>
          </a:p>
          <a:p>
            <a:pPr algn="just"/>
            <a:r>
              <a:rPr lang="fr-CH" sz="1800" dirty="0">
                <a:effectLst/>
                <a:ea typeface="Times New Roman" panose="02020603050405020304" pitchFamily="18" charset="0"/>
              </a:rPr>
              <a:t>6. L’intégralité des revenus a été affecté à notre activité - Aucun défraiement n’a été demandé par les membres du bureau pour leurs dépenses liées à l'association (frais de déplacement, communications, frais de bouche lors des réunions de bureau) </a:t>
            </a:r>
            <a:endParaRPr lang="en-CH" sz="1800" dirty="0">
              <a:effectLst/>
              <a:ea typeface="Times New Roman" panose="02020603050405020304" pitchFamily="18" charset="0"/>
            </a:endParaRPr>
          </a:p>
        </p:txBody>
      </p:sp>
      <p:pic>
        <p:nvPicPr>
          <p:cNvPr id="5" name="Image 4">
            <a:extLst>
              <a:ext uri="{FF2B5EF4-FFF2-40B4-BE49-F238E27FC236}">
                <a16:creationId xmlns:a16="http://schemas.microsoft.com/office/drawing/2014/main" id="{E7CFC00E-420B-5948-A97D-9338E036CA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Tree>
    <p:extLst>
      <p:ext uri="{BB962C8B-B14F-4D97-AF65-F5344CB8AC3E}">
        <p14:creationId xmlns:p14="http://schemas.microsoft.com/office/powerpoint/2010/main" val="1985826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53A6C5B-BD36-324B-9AD3-6D889D2B1C22}"/>
              </a:ext>
            </a:extLst>
          </p:cNvPr>
          <p:cNvSpPr>
            <a:spLocks noChangeArrowheads="1"/>
          </p:cNvSpPr>
          <p:nvPr/>
        </p:nvSpPr>
        <p:spPr bwMode="auto">
          <a:xfrm>
            <a:off x="467360" y="304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sng" strike="noStrike" cap="none" normalizeH="0" baseline="0">
                <a:ln>
                  <a:noFill/>
                </a:ln>
                <a:solidFill>
                  <a:schemeClr val="tx1"/>
                </a:solidFill>
                <a:effectLst/>
                <a:latin typeface="Arial" panose="020B0604020202020204" pitchFamily="34" charset="0"/>
                <a:ea typeface="Times New Roman" panose="02020603050405020304" pitchFamily="18" charset="0"/>
              </a:rPr>
              <a:t>Compte de résultat (Euro)</a:t>
            </a:r>
            <a:endParaRPr kumimoji="0" lang="fr-FR" altLang="fr-FR" sz="9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5" name="Rectangle 5">
            <a:extLst>
              <a:ext uri="{FF2B5EF4-FFF2-40B4-BE49-F238E27FC236}">
                <a16:creationId xmlns:a16="http://schemas.microsoft.com/office/drawing/2014/main" id="{C923B7AF-C439-F747-A6E5-3A9320DB5C60}"/>
              </a:ext>
            </a:extLst>
          </p:cNvPr>
          <p:cNvSpPr>
            <a:spLocks noChangeArrowheads="1"/>
          </p:cNvSpPr>
          <p:nvPr/>
        </p:nvSpPr>
        <p:spPr bwMode="auto">
          <a:xfrm>
            <a:off x="467360" y="2936101"/>
            <a:ext cx="316144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kumimoji="0" lang="fr-FR" altLang="fr-FR" sz="1200" b="0" i="0" u="sng" strike="noStrike" cap="none" normalizeH="0" baseline="0" dirty="0">
                <a:ln>
                  <a:noFill/>
                </a:ln>
                <a:solidFill>
                  <a:schemeClr val="tx1"/>
                </a:solidFill>
                <a:effectLst/>
                <a:latin typeface="Arial" panose="020B0604020202020204" pitchFamily="34" charset="0"/>
                <a:ea typeface="Times New Roman" panose="02020603050405020304" pitchFamily="18" charset="0"/>
              </a:rPr>
              <a:t>Solde des comptes au 1 </a:t>
            </a:r>
            <a:r>
              <a:rPr kumimoji="0" lang="fr-FR" altLang="fr-FR" sz="1200" b="0" i="0" u="sng"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November</a:t>
            </a:r>
            <a:r>
              <a:rPr kumimoji="0" lang="fr-FR" altLang="fr-FR" sz="1200" b="0" i="0" u="sng" strike="noStrike" cap="none" normalizeH="0" baseline="0" dirty="0">
                <a:ln>
                  <a:noFill/>
                </a:ln>
                <a:solidFill>
                  <a:schemeClr val="tx1"/>
                </a:solidFill>
                <a:effectLst/>
                <a:latin typeface="Arial" panose="020B0604020202020204" pitchFamily="34" charset="0"/>
                <a:ea typeface="Times New Roman" panose="02020603050405020304" pitchFamily="18" charset="0"/>
              </a:rPr>
              <a:t> 2023 )</a:t>
            </a:r>
            <a:endParaRPr kumimoji="0" lang="fr-FR" altLang="fr-FR"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6" name="Rectangle 6">
            <a:extLst>
              <a:ext uri="{FF2B5EF4-FFF2-40B4-BE49-F238E27FC236}">
                <a16:creationId xmlns:a16="http://schemas.microsoft.com/office/drawing/2014/main" id="{34599E05-573D-BD49-AE0A-7F4A82EDB1D6}"/>
              </a:ext>
            </a:extLst>
          </p:cNvPr>
          <p:cNvSpPr>
            <a:spLocks noChangeArrowheads="1"/>
          </p:cNvSpPr>
          <p:nvPr/>
        </p:nvSpPr>
        <p:spPr bwMode="auto">
          <a:xfrm>
            <a:off x="467360" y="4168001"/>
            <a:ext cx="257955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sng"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Detail</a:t>
            </a:r>
            <a:r>
              <a:rPr kumimoji="0" lang="fr-FR" altLang="fr-FR" sz="1200" b="0" i="0" u="sng" strike="noStrike" cap="none" normalizeH="0" baseline="0" dirty="0">
                <a:ln>
                  <a:noFill/>
                </a:ln>
                <a:solidFill>
                  <a:schemeClr val="tx1"/>
                </a:solidFill>
                <a:effectLst/>
                <a:latin typeface="Arial" panose="020B0604020202020204" pitchFamily="34" charset="0"/>
                <a:ea typeface="Times New Roman" panose="02020603050405020304" pitchFamily="18" charset="0"/>
              </a:rPr>
              <a:t> des subventions 2023 (Euro)</a:t>
            </a:r>
            <a:endParaRPr kumimoji="0" lang="fr-FR" altLang="fr-FR"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2" name="image16.png">
            <a:extLst>
              <a:ext uri="{FF2B5EF4-FFF2-40B4-BE49-F238E27FC236}">
                <a16:creationId xmlns:a16="http://schemas.microsoft.com/office/drawing/2014/main" id="{AB740C12-B897-E36E-8511-A1C2A971023B}"/>
              </a:ext>
            </a:extLst>
          </p:cNvPr>
          <p:cNvPicPr/>
          <p:nvPr/>
        </p:nvPicPr>
        <p:blipFill>
          <a:blip r:embed="rId2" cstate="email">
            <a:extLst>
              <a:ext uri="{28A0092B-C50C-407E-A947-70E740481C1C}">
                <a14:useLocalDpi xmlns:a14="http://schemas.microsoft.com/office/drawing/2010/main"/>
              </a:ext>
            </a:extLst>
          </a:blip>
          <a:srcRect/>
          <a:stretch>
            <a:fillRect/>
          </a:stretch>
        </p:blipFill>
        <p:spPr>
          <a:xfrm>
            <a:off x="581025" y="541973"/>
            <a:ext cx="5982335" cy="2383155"/>
          </a:xfrm>
          <a:prstGeom prst="rect">
            <a:avLst/>
          </a:prstGeom>
          <a:ln/>
        </p:spPr>
      </p:pic>
      <p:pic>
        <p:nvPicPr>
          <p:cNvPr id="3" name="image4.png">
            <a:extLst>
              <a:ext uri="{FF2B5EF4-FFF2-40B4-BE49-F238E27FC236}">
                <a16:creationId xmlns:a16="http://schemas.microsoft.com/office/drawing/2014/main" id="{9F210C99-8079-4972-6590-093D7EAE003F}"/>
              </a:ext>
            </a:extLst>
          </p:cNvPr>
          <p:cNvPicPr/>
          <p:nvPr/>
        </p:nvPicPr>
        <p:blipFill>
          <a:blip r:embed="rId3" cstate="email">
            <a:extLst>
              <a:ext uri="{28A0092B-C50C-407E-A947-70E740481C1C}">
                <a14:useLocalDpi xmlns:a14="http://schemas.microsoft.com/office/drawing/2010/main"/>
              </a:ext>
            </a:extLst>
          </a:blip>
          <a:srcRect/>
          <a:stretch>
            <a:fillRect/>
          </a:stretch>
        </p:blipFill>
        <p:spPr>
          <a:xfrm>
            <a:off x="467360" y="3249648"/>
            <a:ext cx="2247265" cy="544830"/>
          </a:xfrm>
          <a:prstGeom prst="rect">
            <a:avLst/>
          </a:prstGeom>
          <a:ln/>
        </p:spPr>
      </p:pic>
      <p:pic>
        <p:nvPicPr>
          <p:cNvPr id="7" name="image3.png">
            <a:extLst>
              <a:ext uri="{FF2B5EF4-FFF2-40B4-BE49-F238E27FC236}">
                <a16:creationId xmlns:a16="http://schemas.microsoft.com/office/drawing/2014/main" id="{41A8A75B-D635-1D63-C2C6-8BAFB2E8C04F}"/>
              </a:ext>
            </a:extLst>
          </p:cNvPr>
          <p:cNvPicPr/>
          <p:nvPr/>
        </p:nvPicPr>
        <p:blipFill>
          <a:blip r:embed="rId4" cstate="email">
            <a:extLst>
              <a:ext uri="{28A0092B-C50C-407E-A947-70E740481C1C}">
                <a14:useLocalDpi xmlns:a14="http://schemas.microsoft.com/office/drawing/2010/main"/>
              </a:ext>
            </a:extLst>
          </a:blip>
          <a:srcRect/>
          <a:stretch>
            <a:fillRect/>
          </a:stretch>
        </p:blipFill>
        <p:spPr>
          <a:xfrm>
            <a:off x="467360" y="4709338"/>
            <a:ext cx="3531235" cy="1381125"/>
          </a:xfrm>
          <a:prstGeom prst="rect">
            <a:avLst/>
          </a:prstGeom>
          <a:ln/>
        </p:spPr>
      </p:pic>
    </p:spTree>
    <p:extLst>
      <p:ext uri="{BB962C8B-B14F-4D97-AF65-F5344CB8AC3E}">
        <p14:creationId xmlns:p14="http://schemas.microsoft.com/office/powerpoint/2010/main" val="3879629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 name="image6.jpg" descr="La question d'ouverture pour la PO du DALF | France Podcasts">
            <a:extLst>
              <a:ext uri="{FF2B5EF4-FFF2-40B4-BE49-F238E27FC236}">
                <a16:creationId xmlns:a16="http://schemas.microsoft.com/office/drawing/2014/main" id="{71799AD5-7EDA-94F7-EDD2-38107B28D14D}"/>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1" y="10"/>
            <a:ext cx="12191999" cy="6857990"/>
          </a:xfrm>
          <a:prstGeom prst="rect">
            <a:avLst/>
          </a:prstGeom>
        </p:spPr>
      </p:pic>
      <p:sp>
        <p:nvSpPr>
          <p:cNvPr id="22" name="Isosceles Triangle 21">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Parallelogram 23">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Isosceles Triangle 33">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B71CB07-6645-5649-9689-95B01EE9B1D5}"/>
              </a:ext>
            </a:extLst>
          </p:cNvPr>
          <p:cNvSpPr>
            <a:spLocks noGrp="1"/>
          </p:cNvSpPr>
          <p:nvPr>
            <p:ph type="title"/>
          </p:nvPr>
        </p:nvSpPr>
        <p:spPr>
          <a:xfrm>
            <a:off x="4704200" y="1678665"/>
            <a:ext cx="4569803" cy="2369131"/>
          </a:xfrm>
        </p:spPr>
        <p:txBody>
          <a:bodyPr vert="horz" lIns="91440" tIns="45720" rIns="91440" bIns="45720" rtlCol="0" anchor="b">
            <a:normAutofit/>
          </a:bodyPr>
          <a:lstStyle/>
          <a:p>
            <a:pPr algn="r">
              <a:lnSpc>
                <a:spcPct val="90000"/>
              </a:lnSpc>
            </a:pPr>
            <a:r>
              <a:rPr lang="en-US" sz="3000"/>
              <a:t>Discussion ouverte, questions, propositions d’amélioration, feedback  </a:t>
            </a:r>
          </a:p>
        </p:txBody>
      </p:sp>
      <p:sp>
        <p:nvSpPr>
          <p:cNvPr id="36"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41">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82533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F4BC6-6FAD-2D45-9ED1-13FB980F22D1}"/>
              </a:ext>
            </a:extLst>
          </p:cNvPr>
          <p:cNvSpPr>
            <a:spLocks noGrp="1"/>
          </p:cNvSpPr>
          <p:nvPr>
            <p:ph type="title"/>
          </p:nvPr>
        </p:nvSpPr>
        <p:spPr>
          <a:xfrm>
            <a:off x="289560" y="524133"/>
            <a:ext cx="9458960" cy="1320800"/>
          </a:xfrm>
        </p:spPr>
        <p:txBody>
          <a:bodyPr/>
          <a:lstStyle/>
          <a:p>
            <a:r>
              <a:rPr lang="en-GB" dirty="0"/>
              <a:t>Validation du rapport moral /</a:t>
            </a:r>
            <a:r>
              <a:rPr lang="en-GB" dirty="0" err="1"/>
              <a:t>Bilan</a:t>
            </a:r>
            <a:r>
              <a:rPr lang="en-GB" dirty="0"/>
              <a:t> financier par </a:t>
            </a:r>
            <a:r>
              <a:rPr lang="en-GB" dirty="0" err="1"/>
              <a:t>l’assemblée</a:t>
            </a:r>
            <a:r>
              <a:rPr lang="en-GB" dirty="0"/>
              <a:t> </a:t>
            </a:r>
          </a:p>
        </p:txBody>
      </p:sp>
      <p:sp>
        <p:nvSpPr>
          <p:cNvPr id="4" name="ZoneTexte 3">
            <a:extLst>
              <a:ext uri="{FF2B5EF4-FFF2-40B4-BE49-F238E27FC236}">
                <a16:creationId xmlns:a16="http://schemas.microsoft.com/office/drawing/2014/main" id="{9D74C6FA-5BF7-B748-B7B7-86036CBD24B7}"/>
              </a:ext>
            </a:extLst>
          </p:cNvPr>
          <p:cNvSpPr txBox="1"/>
          <p:nvPr/>
        </p:nvSpPr>
        <p:spPr>
          <a:xfrm>
            <a:off x="822960" y="4801354"/>
            <a:ext cx="4196080" cy="646331"/>
          </a:xfrm>
          <a:prstGeom prst="rect">
            <a:avLst/>
          </a:prstGeom>
          <a:noFill/>
        </p:spPr>
        <p:txBody>
          <a:bodyPr wrap="square" rtlCol="0">
            <a:spAutoFit/>
          </a:bodyPr>
          <a:lstStyle/>
          <a:p>
            <a:r>
              <a:rPr lang="en-GB" dirty="0"/>
              <a:t>Rapport moral et rapport financier </a:t>
            </a:r>
            <a:r>
              <a:rPr lang="en-GB" dirty="0" err="1"/>
              <a:t>validé</a:t>
            </a:r>
            <a:r>
              <a:rPr lang="en-GB" dirty="0"/>
              <a:t> </a:t>
            </a:r>
            <a:r>
              <a:rPr lang="en-GB" dirty="0" err="1"/>
              <a:t>à</a:t>
            </a:r>
            <a:r>
              <a:rPr lang="en-GB" dirty="0"/>
              <a:t> </a:t>
            </a:r>
            <a:r>
              <a:rPr lang="en-GB" dirty="0" err="1"/>
              <a:t>l’unanimité</a:t>
            </a:r>
            <a:endParaRPr lang="en-GB" dirty="0"/>
          </a:p>
        </p:txBody>
      </p:sp>
      <p:pic>
        <p:nvPicPr>
          <p:cNvPr id="5" name="Picture 2" descr="Résultats des élections - Saint-Cyr-L'École, site officiel de la Mairie  Saint-Cyr-L'École, site officiel de la Mairie">
            <a:extLst>
              <a:ext uri="{FF2B5EF4-FFF2-40B4-BE49-F238E27FC236}">
                <a16:creationId xmlns:a16="http://schemas.microsoft.com/office/drawing/2014/main" id="{0191B529-F802-3742-92D6-2B99C885F5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96882" y="1844933"/>
            <a:ext cx="3261360" cy="244602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29F12428-B64D-A64F-B380-2A135DA8F218}"/>
              </a:ext>
            </a:extLst>
          </p:cNvPr>
          <p:cNvSpPr txBox="1"/>
          <p:nvPr/>
        </p:nvSpPr>
        <p:spPr>
          <a:xfrm>
            <a:off x="5437775" y="4879978"/>
            <a:ext cx="3171998" cy="369332"/>
          </a:xfrm>
          <a:prstGeom prst="rect">
            <a:avLst/>
          </a:prstGeom>
          <a:noFill/>
        </p:spPr>
        <p:txBody>
          <a:bodyPr wrap="square" rtlCol="0">
            <a:spAutoFit/>
          </a:bodyPr>
          <a:lstStyle/>
          <a:p>
            <a:r>
              <a:rPr lang="en-GB" dirty="0"/>
              <a:t>51 </a:t>
            </a:r>
            <a:r>
              <a:rPr lang="en-GB" dirty="0" err="1"/>
              <a:t>votants</a:t>
            </a:r>
            <a:r>
              <a:rPr lang="en-GB" dirty="0"/>
              <a:t> (quorum </a:t>
            </a:r>
            <a:r>
              <a:rPr lang="en-GB" dirty="0" err="1"/>
              <a:t>atteint</a:t>
            </a:r>
            <a:r>
              <a:rPr lang="en-GB" dirty="0"/>
              <a:t>)</a:t>
            </a:r>
          </a:p>
        </p:txBody>
      </p:sp>
      <p:pic>
        <p:nvPicPr>
          <p:cNvPr id="7" name="Image 6">
            <a:extLst>
              <a:ext uri="{FF2B5EF4-FFF2-40B4-BE49-F238E27FC236}">
                <a16:creationId xmlns:a16="http://schemas.microsoft.com/office/drawing/2014/main" id="{2EF15C76-93EE-9248-AF95-6FEC9F6845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Tree>
    <p:extLst>
      <p:ext uri="{BB962C8B-B14F-4D97-AF65-F5344CB8AC3E}">
        <p14:creationId xmlns:p14="http://schemas.microsoft.com/office/powerpoint/2010/main" val="2808073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A3A976-CCD6-AC44-9ADC-06A63C66D9EE}"/>
              </a:ext>
            </a:extLst>
          </p:cNvPr>
          <p:cNvSpPr>
            <a:spLocks noGrp="1"/>
          </p:cNvSpPr>
          <p:nvPr>
            <p:ph type="title"/>
          </p:nvPr>
        </p:nvSpPr>
        <p:spPr/>
        <p:txBody>
          <a:bodyPr/>
          <a:lstStyle/>
          <a:p>
            <a:r>
              <a:rPr lang="en-GB" dirty="0"/>
              <a:t>Election du nouveau Bureau</a:t>
            </a:r>
          </a:p>
        </p:txBody>
      </p:sp>
      <p:pic>
        <p:nvPicPr>
          <p:cNvPr id="9218" name="Picture 2" descr="Résultats des élections - Saint-Cyr-L'École, site officiel de la Mairie  Saint-Cyr-L'École, site officiel de la Mairie">
            <a:extLst>
              <a:ext uri="{FF2B5EF4-FFF2-40B4-BE49-F238E27FC236}">
                <a16:creationId xmlns:a16="http://schemas.microsoft.com/office/drawing/2014/main" id="{3D38D572-3E33-3845-BE0B-5F206F303A4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9628" y="1849120"/>
            <a:ext cx="5212080" cy="390906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8C12AAE8-7646-2448-A692-A2200D39A5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Tree>
    <p:extLst>
      <p:ext uri="{BB962C8B-B14F-4D97-AF65-F5344CB8AC3E}">
        <p14:creationId xmlns:p14="http://schemas.microsoft.com/office/powerpoint/2010/main" val="3419422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A8D4135-5E72-354B-93AD-E412A60FEF66}"/>
              </a:ext>
            </a:extLst>
          </p:cNvPr>
          <p:cNvSpPr txBox="1"/>
          <p:nvPr/>
        </p:nvSpPr>
        <p:spPr>
          <a:xfrm>
            <a:off x="677334" y="1502410"/>
            <a:ext cx="6459190" cy="4524315"/>
          </a:xfrm>
          <a:prstGeom prst="rect">
            <a:avLst/>
          </a:prstGeom>
          <a:noFill/>
        </p:spPr>
        <p:txBody>
          <a:bodyPr wrap="square" rtlCol="0">
            <a:spAutoFit/>
          </a:bodyPr>
          <a:lstStyle/>
          <a:p>
            <a:r>
              <a:rPr lang="en-GB" u="sng" dirty="0" err="1"/>
              <a:t>Liste</a:t>
            </a:r>
            <a:r>
              <a:rPr lang="en-GB" u="sng" dirty="0"/>
              <a:t> </a:t>
            </a:r>
            <a:r>
              <a:rPr lang="en-GB" u="sng" dirty="0" err="1"/>
              <a:t>candidats</a:t>
            </a:r>
            <a:r>
              <a:rPr lang="en-GB" u="sng" dirty="0"/>
              <a:t>:</a:t>
            </a:r>
          </a:p>
          <a:p>
            <a:endParaRPr lang="en-GB" u="sng" dirty="0"/>
          </a:p>
          <a:p>
            <a:endParaRPr lang="en-GB" u="sng" dirty="0"/>
          </a:p>
          <a:p>
            <a:r>
              <a:rPr lang="en-GB" dirty="0"/>
              <a:t>Alex BOCCARA - president</a:t>
            </a:r>
          </a:p>
          <a:p>
            <a:r>
              <a:rPr lang="en-GB" dirty="0"/>
              <a:t>Tristan LOISEAU– secretaire</a:t>
            </a:r>
          </a:p>
          <a:p>
            <a:r>
              <a:rPr lang="en-GB" dirty="0"/>
              <a:t>Manon SEPRET– vice secretaire</a:t>
            </a:r>
          </a:p>
          <a:p>
            <a:r>
              <a:rPr lang="en-GB" dirty="0"/>
              <a:t>Yvon CROZET– </a:t>
            </a:r>
            <a:r>
              <a:rPr lang="en-GB" dirty="0" err="1"/>
              <a:t>tresorier</a:t>
            </a:r>
            <a:endParaRPr lang="en-GB" dirty="0"/>
          </a:p>
          <a:p>
            <a:r>
              <a:rPr lang="en-GB" dirty="0"/>
              <a:t>Julien RENOU– vice president</a:t>
            </a:r>
          </a:p>
          <a:p>
            <a:r>
              <a:rPr lang="en-GB" dirty="0"/>
              <a:t>Miguel HERMO SERANS – responsible international, Matos</a:t>
            </a:r>
          </a:p>
          <a:p>
            <a:r>
              <a:rPr lang="en-GB" dirty="0"/>
              <a:t>Theo DEREGNAUCOURT– Animateur </a:t>
            </a:r>
            <a:r>
              <a:rPr lang="en-GB" dirty="0" err="1"/>
              <a:t>Sécurité</a:t>
            </a:r>
            <a:endParaRPr lang="en-GB" dirty="0"/>
          </a:p>
          <a:p>
            <a:r>
              <a:rPr lang="en-GB" dirty="0"/>
              <a:t>Didier ROSSET – digital com</a:t>
            </a:r>
          </a:p>
          <a:p>
            <a:r>
              <a:rPr lang="en-GB" dirty="0"/>
              <a:t>Maxime MAIRE AMIOT - </a:t>
            </a:r>
            <a:r>
              <a:rPr lang="en-GB" dirty="0" err="1"/>
              <a:t>matos</a:t>
            </a:r>
            <a:endParaRPr lang="en-GB" dirty="0"/>
          </a:p>
          <a:p>
            <a:endParaRPr lang="en-GB" dirty="0"/>
          </a:p>
          <a:p>
            <a:pPr marL="285750" indent="-285750">
              <a:buFontTx/>
              <a:buChar char="-"/>
            </a:pPr>
            <a:endParaRPr lang="en-GB" dirty="0"/>
          </a:p>
          <a:p>
            <a:pPr marL="285750" indent="-285750">
              <a:buFontTx/>
              <a:buChar char="-"/>
            </a:pPr>
            <a:endParaRPr lang="en-GB" dirty="0"/>
          </a:p>
          <a:p>
            <a:endParaRPr lang="en-GB" dirty="0"/>
          </a:p>
        </p:txBody>
      </p:sp>
      <p:sp>
        <p:nvSpPr>
          <p:cNvPr id="5" name="Titre 1">
            <a:extLst>
              <a:ext uri="{FF2B5EF4-FFF2-40B4-BE49-F238E27FC236}">
                <a16:creationId xmlns:a16="http://schemas.microsoft.com/office/drawing/2014/main" id="{35F3C52D-327D-4348-8ECF-EF95FC9FBD10}"/>
              </a:ext>
            </a:extLst>
          </p:cNvPr>
          <p:cNvSpPr>
            <a:spLocks noGrp="1"/>
          </p:cNvSpPr>
          <p:nvPr>
            <p:ph type="title"/>
          </p:nvPr>
        </p:nvSpPr>
        <p:spPr>
          <a:xfrm>
            <a:off x="677334" y="609600"/>
            <a:ext cx="8596668" cy="690880"/>
          </a:xfrm>
        </p:spPr>
        <p:txBody>
          <a:bodyPr/>
          <a:lstStyle/>
          <a:p>
            <a:r>
              <a:rPr lang="en-GB" dirty="0"/>
              <a:t>Election du nouveau Bureau</a:t>
            </a:r>
          </a:p>
        </p:txBody>
      </p:sp>
      <p:sp>
        <p:nvSpPr>
          <p:cNvPr id="6" name="ZoneTexte 5">
            <a:extLst>
              <a:ext uri="{FF2B5EF4-FFF2-40B4-BE49-F238E27FC236}">
                <a16:creationId xmlns:a16="http://schemas.microsoft.com/office/drawing/2014/main" id="{BA06F72E-A24C-834A-9A38-2180600BFD18}"/>
              </a:ext>
            </a:extLst>
          </p:cNvPr>
          <p:cNvSpPr txBox="1"/>
          <p:nvPr/>
        </p:nvSpPr>
        <p:spPr>
          <a:xfrm>
            <a:off x="7458777" y="2900680"/>
            <a:ext cx="3375198" cy="369332"/>
          </a:xfrm>
          <a:prstGeom prst="rect">
            <a:avLst/>
          </a:prstGeom>
          <a:noFill/>
        </p:spPr>
        <p:txBody>
          <a:bodyPr wrap="square" rtlCol="0">
            <a:spAutoFit/>
          </a:bodyPr>
          <a:lstStyle/>
          <a:p>
            <a:r>
              <a:rPr lang="en-GB" dirty="0"/>
              <a:t>51 </a:t>
            </a:r>
            <a:r>
              <a:rPr lang="en-GB" dirty="0" err="1"/>
              <a:t>votants</a:t>
            </a:r>
            <a:r>
              <a:rPr lang="en-GB" dirty="0"/>
              <a:t> (quorum </a:t>
            </a:r>
            <a:r>
              <a:rPr lang="en-GB" dirty="0" err="1"/>
              <a:t>atteint</a:t>
            </a:r>
            <a:r>
              <a:rPr lang="en-GB" dirty="0"/>
              <a:t>)</a:t>
            </a:r>
          </a:p>
        </p:txBody>
      </p:sp>
      <p:sp>
        <p:nvSpPr>
          <p:cNvPr id="8" name="ZoneTexte 7">
            <a:extLst>
              <a:ext uri="{FF2B5EF4-FFF2-40B4-BE49-F238E27FC236}">
                <a16:creationId xmlns:a16="http://schemas.microsoft.com/office/drawing/2014/main" id="{729DDFEB-6E81-894B-99B2-D5C62367F73A}"/>
              </a:ext>
            </a:extLst>
          </p:cNvPr>
          <p:cNvSpPr txBox="1"/>
          <p:nvPr/>
        </p:nvSpPr>
        <p:spPr>
          <a:xfrm>
            <a:off x="7458777" y="3429000"/>
            <a:ext cx="2733040" cy="369332"/>
          </a:xfrm>
          <a:prstGeom prst="rect">
            <a:avLst/>
          </a:prstGeom>
          <a:noFill/>
        </p:spPr>
        <p:txBody>
          <a:bodyPr wrap="square" rtlCol="0">
            <a:spAutoFit/>
          </a:bodyPr>
          <a:lstStyle/>
          <a:p>
            <a:r>
              <a:rPr lang="en-GB" dirty="0"/>
              <a:t>Bureau </a:t>
            </a:r>
            <a:r>
              <a:rPr lang="en-GB" dirty="0" err="1"/>
              <a:t>élu</a:t>
            </a:r>
            <a:r>
              <a:rPr lang="en-GB" dirty="0"/>
              <a:t> </a:t>
            </a:r>
            <a:r>
              <a:rPr lang="en-GB" dirty="0" err="1"/>
              <a:t>à</a:t>
            </a:r>
            <a:r>
              <a:rPr lang="en-GB" dirty="0"/>
              <a:t> </a:t>
            </a:r>
            <a:r>
              <a:rPr lang="en-GB" dirty="0" err="1"/>
              <a:t>l’unanimité</a:t>
            </a:r>
            <a:endParaRPr lang="en-GB" dirty="0"/>
          </a:p>
        </p:txBody>
      </p:sp>
      <p:pic>
        <p:nvPicPr>
          <p:cNvPr id="7" name="Image 6">
            <a:extLst>
              <a:ext uri="{FF2B5EF4-FFF2-40B4-BE49-F238E27FC236}">
                <a16:creationId xmlns:a16="http://schemas.microsoft.com/office/drawing/2014/main" id="{40DB8214-95F4-FD4D-B878-1C4EB2218E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Tree>
    <p:extLst>
      <p:ext uri="{BB962C8B-B14F-4D97-AF65-F5344CB8AC3E}">
        <p14:creationId xmlns:p14="http://schemas.microsoft.com/office/powerpoint/2010/main" val="1321733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4DAA9C-8DE1-E44E-8F77-A4F4B1223724}"/>
              </a:ext>
            </a:extLst>
          </p:cNvPr>
          <p:cNvSpPr>
            <a:spLocks noGrp="1"/>
          </p:cNvSpPr>
          <p:nvPr>
            <p:ph type="title"/>
          </p:nvPr>
        </p:nvSpPr>
        <p:spPr>
          <a:xfrm>
            <a:off x="292355" y="407581"/>
            <a:ext cx="10827094" cy="1320800"/>
          </a:xfrm>
        </p:spPr>
        <p:txBody>
          <a:bodyPr/>
          <a:lstStyle/>
          <a:p>
            <a:r>
              <a:rPr lang="fr-FR"/>
              <a:t>Liste (non exhaustive) des activités 2024</a:t>
            </a:r>
          </a:p>
        </p:txBody>
      </p:sp>
      <p:sp>
        <p:nvSpPr>
          <p:cNvPr id="4" name="Rectangle 3">
            <a:extLst>
              <a:ext uri="{FF2B5EF4-FFF2-40B4-BE49-F238E27FC236}">
                <a16:creationId xmlns:a16="http://schemas.microsoft.com/office/drawing/2014/main" id="{5F3D4DAF-66AA-FC4D-8E63-7FEE3496E636}"/>
              </a:ext>
            </a:extLst>
          </p:cNvPr>
          <p:cNvSpPr/>
          <p:nvPr/>
        </p:nvSpPr>
        <p:spPr>
          <a:xfrm>
            <a:off x="292355" y="1450753"/>
            <a:ext cx="7585166" cy="3970318"/>
          </a:xfrm>
          <a:prstGeom prst="rect">
            <a:avLst/>
          </a:prstGeom>
        </p:spPr>
        <p:txBody>
          <a:bodyPr wrap="square">
            <a:spAutoFit/>
          </a:bodyPr>
          <a:lstStyle/>
          <a:p>
            <a:pPr algn="just"/>
            <a:r>
              <a:rPr lang="fr-FR" sz="1800" dirty="0">
                <a:effectLst/>
                <a:ea typeface="Times New Roman" panose="02020603050405020304" pitchFamily="18" charset="0"/>
              </a:rPr>
              <a:t>- Organisation d’une ou deux journées « Voler Mieux »</a:t>
            </a:r>
          </a:p>
          <a:p>
            <a:pPr algn="just"/>
            <a:r>
              <a:rPr lang="fr-FR" sz="1800" dirty="0">
                <a:effectLst/>
                <a:ea typeface="Times New Roman" panose="02020603050405020304" pitchFamily="18" charset="0"/>
              </a:rPr>
              <a:t>- Organisation d’une révision groupée des voiles</a:t>
            </a:r>
          </a:p>
          <a:p>
            <a:pPr algn="just"/>
            <a:r>
              <a:rPr lang="fr-FR" sz="1800" dirty="0">
                <a:effectLst/>
                <a:ea typeface="Times New Roman" panose="02020603050405020304" pitchFamily="18" charset="0"/>
              </a:rPr>
              <a:t>- Pliage secours</a:t>
            </a:r>
          </a:p>
          <a:p>
            <a:pPr algn="just"/>
            <a:r>
              <a:rPr lang="fr-FR" sz="1800" dirty="0">
                <a:effectLst/>
                <a:ea typeface="Times New Roman" panose="02020603050405020304" pitchFamily="18" charset="0"/>
              </a:rPr>
              <a:t>- Passage BP, et autres stages</a:t>
            </a:r>
          </a:p>
          <a:p>
            <a:pPr algn="just"/>
            <a:r>
              <a:rPr lang="fr-FR" sz="1800" dirty="0">
                <a:effectLst/>
                <a:ea typeface="Times New Roman" panose="02020603050405020304" pitchFamily="18" charset="0"/>
              </a:rPr>
              <a:t>- SIV</a:t>
            </a:r>
          </a:p>
          <a:p>
            <a:pPr algn="just"/>
            <a:r>
              <a:rPr lang="fr-FR" sz="1800" dirty="0">
                <a:effectLst/>
                <a:ea typeface="Times New Roman" panose="02020603050405020304" pitchFamily="18" charset="0"/>
              </a:rPr>
              <a:t>- Rallye de la saucisse</a:t>
            </a:r>
          </a:p>
          <a:p>
            <a:pPr algn="just"/>
            <a:r>
              <a:rPr lang="fr-FR" sz="1800" dirty="0">
                <a:effectLst/>
                <a:ea typeface="Times New Roman" panose="02020603050405020304" pitchFamily="18" charset="0"/>
              </a:rPr>
              <a:t>- Voyage club</a:t>
            </a:r>
          </a:p>
          <a:p>
            <a:pPr algn="just"/>
            <a:r>
              <a:rPr lang="fr-FR" sz="1800" dirty="0">
                <a:effectLst/>
                <a:ea typeface="Times New Roman" panose="02020603050405020304" pitchFamily="18" charset="0"/>
              </a:rPr>
              <a:t>- Journée tyrolienne</a:t>
            </a:r>
          </a:p>
          <a:p>
            <a:pPr algn="just"/>
            <a:r>
              <a:rPr lang="fr-FR" sz="1800" dirty="0">
                <a:effectLst/>
                <a:ea typeface="Times New Roman" panose="02020603050405020304" pitchFamily="18" charset="0"/>
              </a:rPr>
              <a:t>- Weekend test de matos avec SUN</a:t>
            </a:r>
          </a:p>
          <a:p>
            <a:r>
              <a:rPr lang="fr-FR" sz="1800" dirty="0">
                <a:effectLst/>
                <a:ea typeface="Times New Roman" panose="02020603050405020304" pitchFamily="18" charset="0"/>
              </a:rPr>
              <a:t>- Espace de vie à l’atterro de Crozet, à aménager</a:t>
            </a:r>
          </a:p>
          <a:p>
            <a:endParaRPr lang="fr-FR" dirty="0">
              <a:ea typeface="Times New Roman" panose="02020603050405020304" pitchFamily="18" charset="0"/>
            </a:endParaRPr>
          </a:p>
          <a:p>
            <a:r>
              <a:rPr lang="fr-FR" sz="1800" dirty="0">
                <a:effectLst/>
                <a:ea typeface="Times New Roman" panose="02020603050405020304" pitchFamily="18" charset="0"/>
              </a:rPr>
              <a:t>Un calendrier complet des évènements du club sera transmis en début d’année par le nouveau bureau. </a:t>
            </a:r>
          </a:p>
          <a:p>
            <a:endParaRPr lang="fr-FR" sz="1800" dirty="0">
              <a:effectLst/>
              <a:ea typeface="Times New Roman" panose="02020603050405020304" pitchFamily="18" charset="0"/>
            </a:endParaRPr>
          </a:p>
        </p:txBody>
      </p:sp>
      <p:pic>
        <p:nvPicPr>
          <p:cNvPr id="5" name="Image 4">
            <a:extLst>
              <a:ext uri="{FF2B5EF4-FFF2-40B4-BE49-F238E27FC236}">
                <a16:creationId xmlns:a16="http://schemas.microsoft.com/office/drawing/2014/main" id="{BCBF2C2D-0809-DA4C-BEC9-D5AA6ACD58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Tree>
    <p:extLst>
      <p:ext uri="{BB962C8B-B14F-4D97-AF65-F5344CB8AC3E}">
        <p14:creationId xmlns:p14="http://schemas.microsoft.com/office/powerpoint/2010/main" val="2401308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4D7C97-1A65-BB47-AF6A-7A789CC028ED}"/>
              </a:ext>
            </a:extLst>
          </p:cNvPr>
          <p:cNvSpPr>
            <a:spLocks noGrp="1"/>
          </p:cNvSpPr>
          <p:nvPr>
            <p:ph type="title"/>
          </p:nvPr>
        </p:nvSpPr>
        <p:spPr/>
        <p:txBody>
          <a:bodyPr/>
          <a:lstStyle/>
          <a:p>
            <a:r>
              <a:rPr lang="fr-FR"/>
              <a:t>Remerciements</a:t>
            </a:r>
          </a:p>
        </p:txBody>
      </p:sp>
      <p:sp>
        <p:nvSpPr>
          <p:cNvPr id="4" name="Rectangle 3">
            <a:extLst>
              <a:ext uri="{FF2B5EF4-FFF2-40B4-BE49-F238E27FC236}">
                <a16:creationId xmlns:a16="http://schemas.microsoft.com/office/drawing/2014/main" id="{E010683D-6F61-114E-89A5-F7C3D750518E}"/>
              </a:ext>
            </a:extLst>
          </p:cNvPr>
          <p:cNvSpPr/>
          <p:nvPr/>
        </p:nvSpPr>
        <p:spPr>
          <a:xfrm>
            <a:off x="281462" y="2045960"/>
            <a:ext cx="9560560" cy="3139321"/>
          </a:xfrm>
          <a:prstGeom prst="rect">
            <a:avLst/>
          </a:prstGeom>
        </p:spPr>
        <p:txBody>
          <a:bodyPr wrap="square">
            <a:spAutoFit/>
          </a:bodyPr>
          <a:lstStyle/>
          <a:p>
            <a:pPr algn="just">
              <a:spcAft>
                <a:spcPts val="0"/>
              </a:spcAft>
            </a:pPr>
            <a:r>
              <a:rPr lang="fr-FR" u="sng" dirty="0">
                <a:latin typeface="Calibri" panose="020F0502020204030204" pitchFamily="34" charset="0"/>
                <a:ea typeface="Calibri" panose="020F0502020204030204" pitchFamily="34" charset="0"/>
                <a:cs typeface="Times New Roman" panose="02020603050405020304" pitchFamily="18" charset="0"/>
              </a:rPr>
              <a:t>Remerciements :</a:t>
            </a:r>
            <a:endParaRPr lang="fr-CH" dirty="0">
              <a:latin typeface="Calibri" panose="020F0502020204030204" pitchFamily="34" charset="0"/>
              <a:ea typeface="Calibri" panose="020F0502020204030204" pitchFamily="34" charset="0"/>
              <a:cs typeface="Times New Roman" panose="02020603050405020304" pitchFamily="18" charset="0"/>
            </a:endParaRPr>
          </a:p>
          <a:p>
            <a:r>
              <a:rPr lang="fr-CH" dirty="0"/>
              <a:t>- aux membres du bureau ainsi qu’aux licenciés pour leur implication associative, </a:t>
            </a:r>
          </a:p>
          <a:p>
            <a:r>
              <a:rPr lang="fr-CH" dirty="0"/>
              <a:t>- à la mairie de Vesancy pour l'adresse associative et le prêt de matériel / salle du château,</a:t>
            </a:r>
          </a:p>
          <a:p>
            <a:r>
              <a:rPr lang="fr-CH" dirty="0"/>
              <a:t>- aux propriétaires des terrains nouvellement conventionnés / officialisés pour leur accueil et compréhension ainsi qu’aux exploitants,</a:t>
            </a:r>
          </a:p>
          <a:p>
            <a:r>
              <a:rPr lang="fr-CH" dirty="0"/>
              <a:t>- à la Réserve Naturelle de la Haute Chaîne du Jura</a:t>
            </a:r>
          </a:p>
          <a:p>
            <a:r>
              <a:rPr lang="fr-CH" dirty="0"/>
              <a:t>- à la FFVL, au CDVL, la Mairie de Vesancy et au département de l’Ain pour les subventions accordées.</a:t>
            </a:r>
          </a:p>
          <a:p>
            <a:r>
              <a:rPr lang="fr-CH" dirty="0"/>
              <a:t>- à la mairie de Crozet pour l’acceptation du container sur le terrain municipal.</a:t>
            </a:r>
          </a:p>
          <a:p>
            <a:r>
              <a:rPr lang="fr-CH" dirty="0"/>
              <a:t>- au CERN pour le don du container.</a:t>
            </a:r>
          </a:p>
        </p:txBody>
      </p:sp>
      <p:pic>
        <p:nvPicPr>
          <p:cNvPr id="5" name="Image 4">
            <a:extLst>
              <a:ext uri="{FF2B5EF4-FFF2-40B4-BE49-F238E27FC236}">
                <a16:creationId xmlns:a16="http://schemas.microsoft.com/office/drawing/2014/main" id="{89BB1F42-2778-A144-9206-0763BD87EA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Tree>
    <p:extLst>
      <p:ext uri="{BB962C8B-B14F-4D97-AF65-F5344CB8AC3E}">
        <p14:creationId xmlns:p14="http://schemas.microsoft.com/office/powerpoint/2010/main" val="3668067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5C613B-F392-C04C-A16E-AE7232AD10E3}"/>
              </a:ext>
            </a:extLst>
          </p:cNvPr>
          <p:cNvSpPr>
            <a:spLocks noGrp="1"/>
          </p:cNvSpPr>
          <p:nvPr>
            <p:ph type="title"/>
          </p:nvPr>
        </p:nvSpPr>
        <p:spPr>
          <a:xfrm>
            <a:off x="676746" y="609600"/>
            <a:ext cx="3729076" cy="1320800"/>
          </a:xfrm>
        </p:spPr>
        <p:txBody>
          <a:bodyPr vert="horz" lIns="91440" tIns="45720" rIns="91440" bIns="45720" rtlCol="0" anchor="ctr">
            <a:normAutofit/>
          </a:bodyPr>
          <a:lstStyle/>
          <a:p>
            <a:pPr>
              <a:lnSpc>
                <a:spcPct val="90000"/>
              </a:lnSpc>
            </a:pPr>
            <a:r>
              <a:rPr lang="en-US" sz="2800"/>
              <a:t>Évolution des licenciés et bilan administratif </a:t>
            </a:r>
          </a:p>
        </p:txBody>
      </p:sp>
      <p:sp>
        <p:nvSpPr>
          <p:cNvPr id="6" name="Rectangle 5">
            <a:extLst>
              <a:ext uri="{FF2B5EF4-FFF2-40B4-BE49-F238E27FC236}">
                <a16:creationId xmlns:a16="http://schemas.microsoft.com/office/drawing/2014/main" id="{D65C8469-A74D-3A41-AA8D-CCBD8F7E617E}"/>
              </a:ext>
            </a:extLst>
          </p:cNvPr>
          <p:cNvSpPr/>
          <p:nvPr/>
        </p:nvSpPr>
        <p:spPr>
          <a:xfrm>
            <a:off x="51287" y="2438884"/>
            <a:ext cx="4602747" cy="1320801"/>
          </a:xfrm>
          <a:prstGeom prst="rect">
            <a:avLst/>
          </a:prstGeom>
        </p:spPr>
        <p:txBody>
          <a:bodyPr vert="horz" lIns="91440" tIns="45720" rIns="91440" bIns="45720" rtlCol="0">
            <a:normAutofit/>
          </a:bodyPr>
          <a:lstStyle/>
          <a:p>
            <a:pPr marL="285750" indent="-285750">
              <a:buFont typeface="Arial" panose="020B0604020202020204" pitchFamily="34" charset="0"/>
              <a:buChar char="•"/>
            </a:pPr>
            <a:r>
              <a:rPr lang="fr-CH" sz="1800" dirty="0">
                <a:effectLst/>
                <a:ea typeface="Times New Roman" panose="02020603050405020304" pitchFamily="18" charset="0"/>
              </a:rPr>
              <a:t>124 licenciés en 2023 (+30%)</a:t>
            </a:r>
          </a:p>
          <a:p>
            <a:r>
              <a:rPr lang="fr-CH" sz="1800" dirty="0">
                <a:effectLst/>
                <a:ea typeface="Times New Roman" panose="02020603050405020304" pitchFamily="18" charset="0"/>
              </a:rPr>
              <a:t>Dont 13 femmes (+100%) </a:t>
            </a:r>
          </a:p>
          <a:p>
            <a:r>
              <a:rPr lang="fr-CH" sz="1800" dirty="0">
                <a:effectLst/>
                <a:ea typeface="Times New Roman" panose="02020603050405020304" pitchFamily="18" charset="0"/>
              </a:rPr>
              <a:t>Dont 11 qualifications biplaces (-8%)</a:t>
            </a:r>
          </a:p>
          <a:p>
            <a:r>
              <a:rPr lang="fr-CH" sz="1800" dirty="0">
                <a:effectLst/>
                <a:ea typeface="Times New Roman" panose="02020603050405020304" pitchFamily="18" charset="0"/>
              </a:rPr>
              <a:t>Dont 25 primo licencié (20%) </a:t>
            </a:r>
          </a:p>
          <a:p>
            <a:endParaRPr lang="fr-CH" sz="1800" dirty="0">
              <a:effectLst/>
              <a:latin typeface="Times New Roman" panose="02020603050405020304" pitchFamily="18" charset="0"/>
              <a:ea typeface="Times New Roman" panose="02020603050405020304" pitchFamily="18" charset="0"/>
            </a:endParaRPr>
          </a:p>
        </p:txBody>
      </p:sp>
      <p:pic>
        <p:nvPicPr>
          <p:cNvPr id="8" name="Image 7" descr="A logo with a person on a parachute&#10;&#10;Description automatically generated">
            <a:extLst>
              <a:ext uri="{FF2B5EF4-FFF2-40B4-BE49-F238E27FC236}">
                <a16:creationId xmlns:a16="http://schemas.microsoft.com/office/drawing/2014/main" id="{C2937498-868F-304D-9608-3B90F9C70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graphicFrame>
        <p:nvGraphicFramePr>
          <p:cNvPr id="3" name="Chart 2">
            <a:extLst>
              <a:ext uri="{FF2B5EF4-FFF2-40B4-BE49-F238E27FC236}">
                <a16:creationId xmlns:a16="http://schemas.microsoft.com/office/drawing/2014/main" id="{A01CBD13-DE21-88D3-0CA3-A8BFCD5C0037}"/>
              </a:ext>
            </a:extLst>
          </p:cNvPr>
          <p:cNvGraphicFramePr/>
          <p:nvPr>
            <p:extLst>
              <p:ext uri="{D42A27DB-BD31-4B8C-83A1-F6EECF244321}">
                <p14:modId xmlns:p14="http://schemas.microsoft.com/office/powerpoint/2010/main" val="3977932915"/>
              </p:ext>
            </p:extLst>
          </p:nvPr>
        </p:nvGraphicFramePr>
        <p:xfrm>
          <a:off x="4176583" y="150033"/>
          <a:ext cx="4905633" cy="3560734"/>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412A4BE1-A6DD-8D44-722B-E29143153F13}"/>
              </a:ext>
            </a:extLst>
          </p:cNvPr>
          <p:cNvSpPr/>
          <p:nvPr/>
        </p:nvSpPr>
        <p:spPr>
          <a:xfrm>
            <a:off x="324572" y="3935556"/>
            <a:ext cx="9288985" cy="2452888"/>
          </a:xfrm>
          <a:prstGeom prst="rect">
            <a:avLst/>
          </a:prstGeom>
        </p:spPr>
        <p:txBody>
          <a:bodyPr vert="horz" lIns="91440" tIns="45720" rIns="91440" bIns="45720" rtlCol="0">
            <a:normAutofit fontScale="62500" lnSpcReduction="20000"/>
          </a:bodyPr>
          <a:lstStyle/>
          <a:p>
            <a:endParaRPr lang="fr-FR">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fr-FR" sz="2600">
                <a:effectLst/>
                <a:ea typeface="Times New Roman" panose="02020603050405020304" pitchFamily="18" charset="0"/>
              </a:rPr>
              <a:t>En forte hausse depuis plusieurs années. Représente d’une certaine manière la bonne santé de l’association. L’activité de formation de l’école Sur Un Nuage apporte également un certain nombre de primo licenciés.</a:t>
            </a:r>
          </a:p>
          <a:p>
            <a:endParaRPr lang="fr-FR" sz="2600">
              <a:effectLst/>
              <a:ea typeface="Times New Roman" panose="02020603050405020304" pitchFamily="18" charset="0"/>
            </a:endParaRPr>
          </a:p>
          <a:p>
            <a:pPr marL="285750" indent="-285750">
              <a:buFont typeface="Arial" panose="020B0604020202020204" pitchFamily="34" charset="0"/>
              <a:buChar char="•"/>
            </a:pPr>
            <a:r>
              <a:rPr lang="fr-FR" sz="2600">
                <a:effectLst/>
                <a:ea typeface="Times New Roman" panose="02020603050405020304" pitchFamily="18" charset="0"/>
              </a:rPr>
              <a:t> Le nombre de licenciés n’est cependant pas une fin en soi. L’objectif de notre association reste avant tout la mise en relation des pilotes, autour d’événements, dans la convivialité et la sécurité.</a:t>
            </a:r>
          </a:p>
          <a:p>
            <a:endParaRPr lang="fr-FR" sz="2600">
              <a:effectLst/>
              <a:ea typeface="Times New Roman" panose="02020603050405020304" pitchFamily="18" charset="0"/>
            </a:endParaRPr>
          </a:p>
          <a:p>
            <a:pPr marL="285750" indent="-285750">
              <a:buFont typeface="Arial" panose="020B0604020202020204" pitchFamily="34" charset="0"/>
              <a:buChar char="•"/>
            </a:pPr>
            <a:r>
              <a:rPr lang="fr-FR" sz="2600">
                <a:effectLst/>
                <a:ea typeface="Times New Roman" panose="02020603050405020304" pitchFamily="18" charset="0"/>
              </a:rPr>
              <a:t>Il est à noter également le nombre important de débutants. Chaque pilote est entièrement responsable de sa propre sécurité. Cependant, la bienveillance entre pilotes est une valeur importante de notre association et doit le rester. </a:t>
            </a:r>
          </a:p>
          <a:p>
            <a:pPr marL="285750" indent="-285750">
              <a:buFont typeface="Arial" panose="020B0604020202020204" pitchFamily="34" charset="0"/>
              <a:buChar char="•"/>
            </a:pPr>
            <a:endParaRPr lang="fr-FR"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99470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D036D5-9907-534A-A18E-B0B2792877CF}"/>
              </a:ext>
            </a:extLst>
          </p:cNvPr>
          <p:cNvSpPr>
            <a:spLocks noGrp="1"/>
          </p:cNvSpPr>
          <p:nvPr>
            <p:ph type="title"/>
          </p:nvPr>
        </p:nvSpPr>
        <p:spPr>
          <a:xfrm>
            <a:off x="321734" y="30480"/>
            <a:ext cx="8596668" cy="1158240"/>
          </a:xfrm>
        </p:spPr>
        <p:txBody>
          <a:bodyPr>
            <a:normAutofit fontScale="90000"/>
          </a:bodyPr>
          <a:lstStyle/>
          <a:p>
            <a:r>
              <a:rPr lang="en-GB" dirty="0" err="1"/>
              <a:t>Bilan</a:t>
            </a:r>
            <a:r>
              <a:rPr lang="en-GB" dirty="0"/>
              <a:t> Moral</a:t>
            </a:r>
            <a:br>
              <a:rPr lang="en-GB" dirty="0"/>
            </a:br>
            <a:r>
              <a:rPr lang="en-GB" dirty="0"/>
              <a:t>	</a:t>
            </a:r>
            <a:r>
              <a:rPr lang="en-GB" sz="2200" dirty="0" err="1"/>
              <a:t>Accidentologie</a:t>
            </a:r>
            <a:endParaRPr lang="en-GB" sz="2200" dirty="0"/>
          </a:p>
        </p:txBody>
      </p:sp>
      <p:sp>
        <p:nvSpPr>
          <p:cNvPr id="4" name="Rectangle 3">
            <a:extLst>
              <a:ext uri="{FF2B5EF4-FFF2-40B4-BE49-F238E27FC236}">
                <a16:creationId xmlns:a16="http://schemas.microsoft.com/office/drawing/2014/main" id="{72E7AA0B-3F8C-BC4F-8FFF-565B2DEB4924}"/>
              </a:ext>
            </a:extLst>
          </p:cNvPr>
          <p:cNvSpPr/>
          <p:nvPr/>
        </p:nvSpPr>
        <p:spPr>
          <a:xfrm>
            <a:off x="622762" y="1310640"/>
            <a:ext cx="10946476" cy="2862322"/>
          </a:xfrm>
          <a:prstGeom prst="rect">
            <a:avLst/>
          </a:prstGeom>
        </p:spPr>
        <p:txBody>
          <a:bodyPr wrap="square">
            <a:spAutoFit/>
          </a:bodyPr>
          <a:lstStyle/>
          <a:p>
            <a:r>
              <a:rPr lang="fr-CH" dirty="0"/>
              <a:t>Une année marquée par des conditions de vols toniques, et de nombreux incidents/accidents.</a:t>
            </a:r>
          </a:p>
          <a:p>
            <a:r>
              <a:rPr lang="fr-CH" dirty="0"/>
              <a:t>Nous dénombrons :</a:t>
            </a:r>
          </a:p>
          <a:p>
            <a:pPr fontAlgn="base"/>
            <a:r>
              <a:rPr lang="fr-CH" dirty="0"/>
              <a:t>- 2 secours </a:t>
            </a:r>
          </a:p>
          <a:p>
            <a:pPr fontAlgn="base"/>
            <a:r>
              <a:rPr lang="fr-CH" dirty="0"/>
              <a:t>- 1 hospitalisation</a:t>
            </a:r>
          </a:p>
          <a:p>
            <a:pPr fontAlgn="base"/>
            <a:r>
              <a:rPr lang="fr-CH" dirty="0"/>
              <a:t>- 5 </a:t>
            </a:r>
            <a:r>
              <a:rPr lang="fr-CH" dirty="0" err="1"/>
              <a:t>arbrissages</a:t>
            </a:r>
            <a:r>
              <a:rPr lang="fr-CH" dirty="0"/>
              <a:t> </a:t>
            </a:r>
          </a:p>
          <a:p>
            <a:endParaRPr lang="fr-CH" dirty="0"/>
          </a:p>
          <a:p>
            <a:r>
              <a:rPr lang="fr-CH" dirty="0"/>
              <a:t>constant en absolu par rapport à l’année dernière</a:t>
            </a:r>
          </a:p>
          <a:p>
            <a:r>
              <a:rPr lang="fr-CH" dirty="0"/>
              <a:t>réduction en accident/licencié</a:t>
            </a:r>
          </a:p>
          <a:p>
            <a:br>
              <a:rPr lang="fr-CH" dirty="0"/>
            </a:br>
            <a:r>
              <a:rPr lang="fr-CH" dirty="0"/>
              <a:t>Le parapente est un sport à risque, gardez vos marges.</a:t>
            </a:r>
          </a:p>
        </p:txBody>
      </p:sp>
      <p:pic>
        <p:nvPicPr>
          <p:cNvPr id="2050" name="Picture 2" descr="GSE Sécurité :: Présentation">
            <a:extLst>
              <a:ext uri="{FF2B5EF4-FFF2-40B4-BE49-F238E27FC236}">
                <a16:creationId xmlns:a16="http://schemas.microsoft.com/office/drawing/2014/main" id="{8DE70FCA-1834-A242-90B6-9541826BB84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68868" y="4172962"/>
            <a:ext cx="6502400" cy="18034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1D286106-CE22-D749-8A1A-A7FFF3AF60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
        <p:nvSpPr>
          <p:cNvPr id="6" name="TextBox 5">
            <a:extLst>
              <a:ext uri="{FF2B5EF4-FFF2-40B4-BE49-F238E27FC236}">
                <a16:creationId xmlns:a16="http://schemas.microsoft.com/office/drawing/2014/main" id="{88A2AEFF-7FF0-1FF4-773D-AF85A8B519F4}"/>
              </a:ext>
            </a:extLst>
          </p:cNvPr>
          <p:cNvSpPr txBox="1"/>
          <p:nvPr/>
        </p:nvSpPr>
        <p:spPr>
          <a:xfrm>
            <a:off x="756459" y="6209358"/>
            <a:ext cx="6101542" cy="400110"/>
          </a:xfrm>
          <a:prstGeom prst="rect">
            <a:avLst/>
          </a:prstGeom>
          <a:noFill/>
        </p:spPr>
        <p:txBody>
          <a:bodyPr wrap="square">
            <a:spAutoFit/>
          </a:bodyPr>
          <a:lstStyle/>
          <a:p>
            <a:r>
              <a:rPr lang="en-GB" sz="2000" dirty="0">
                <a:solidFill>
                  <a:schemeClr val="accent1"/>
                </a:solidFill>
                <a:latin typeface="+mj-lt"/>
                <a:ea typeface="+mj-ea"/>
                <a:cs typeface="+mj-cs"/>
              </a:rPr>
              <a:t>Reserve naturelle du haut Jura</a:t>
            </a:r>
            <a:endParaRPr lang="en-US" sz="2000" dirty="0">
              <a:solidFill>
                <a:schemeClr val="accent1"/>
              </a:solidFill>
              <a:latin typeface="+mj-lt"/>
              <a:ea typeface="+mj-ea"/>
              <a:cs typeface="+mj-cs"/>
            </a:endParaRPr>
          </a:p>
        </p:txBody>
      </p:sp>
    </p:spTree>
    <p:extLst>
      <p:ext uri="{BB962C8B-B14F-4D97-AF65-F5344CB8AC3E}">
        <p14:creationId xmlns:p14="http://schemas.microsoft.com/office/powerpoint/2010/main" val="1573995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5.png">
            <a:extLst>
              <a:ext uri="{FF2B5EF4-FFF2-40B4-BE49-F238E27FC236}">
                <a16:creationId xmlns:a16="http://schemas.microsoft.com/office/drawing/2014/main" id="{7618110B-14D0-C942-2221-3BA9194A7572}"/>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re 1">
            <a:extLst>
              <a:ext uri="{FF2B5EF4-FFF2-40B4-BE49-F238E27FC236}">
                <a16:creationId xmlns:a16="http://schemas.microsoft.com/office/drawing/2014/main" id="{3AA3C248-72EC-C942-A886-8CE75A5267C7}"/>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a:t>Pliage secours</a:t>
            </a:r>
            <a:br>
              <a:rPr lang="en-US" b="1"/>
            </a:br>
            <a:endParaRPr lang="en-US"/>
          </a:p>
        </p:txBody>
      </p:sp>
      <p:sp>
        <p:nvSpPr>
          <p:cNvPr id="3" name="Rectangle 2">
            <a:extLst>
              <a:ext uri="{FF2B5EF4-FFF2-40B4-BE49-F238E27FC236}">
                <a16:creationId xmlns:a16="http://schemas.microsoft.com/office/drawing/2014/main" id="{81EC4D38-9692-674D-9D1B-1A308FDBE86A}"/>
              </a:ext>
            </a:extLst>
          </p:cNvPr>
          <p:cNvSpPr/>
          <p:nvPr/>
        </p:nvSpPr>
        <p:spPr>
          <a:xfrm>
            <a:off x="677334" y="2160589"/>
            <a:ext cx="3851122"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dirty="0" err="1">
                <a:solidFill>
                  <a:schemeClr val="tx1">
                    <a:lumMod val="75000"/>
                    <a:lumOff val="25000"/>
                  </a:schemeClr>
                </a:solidFill>
              </a:rPr>
              <a:t>L’année</a:t>
            </a:r>
            <a:r>
              <a:rPr lang="en-US" dirty="0">
                <a:solidFill>
                  <a:schemeClr val="tx1">
                    <a:lumMod val="75000"/>
                    <a:lumOff val="25000"/>
                  </a:schemeClr>
                </a:solidFill>
              </a:rPr>
              <a:t> </a:t>
            </a:r>
            <a:r>
              <a:rPr lang="en-US" dirty="0" err="1">
                <a:solidFill>
                  <a:schemeClr val="tx1">
                    <a:lumMod val="75000"/>
                    <a:lumOff val="25000"/>
                  </a:schemeClr>
                </a:solidFill>
              </a:rPr>
              <a:t>débute</a:t>
            </a:r>
            <a:r>
              <a:rPr lang="en-US" dirty="0">
                <a:solidFill>
                  <a:schemeClr val="tx1">
                    <a:lumMod val="75000"/>
                    <a:lumOff val="25000"/>
                  </a:schemeClr>
                </a:solidFill>
              </a:rPr>
              <a:t> par la soirée </a:t>
            </a:r>
            <a:r>
              <a:rPr lang="en-US" dirty="0" err="1">
                <a:solidFill>
                  <a:schemeClr val="tx1">
                    <a:lumMod val="75000"/>
                    <a:lumOff val="25000"/>
                  </a:schemeClr>
                </a:solidFill>
              </a:rPr>
              <a:t>pliage</a:t>
            </a:r>
            <a:r>
              <a:rPr lang="en-US" dirty="0">
                <a:solidFill>
                  <a:schemeClr val="tx1">
                    <a:lumMod val="75000"/>
                    <a:lumOff val="25000"/>
                  </a:schemeClr>
                </a:solidFill>
              </a:rPr>
              <a:t> de secours, </a:t>
            </a:r>
            <a:r>
              <a:rPr lang="en-US" dirty="0" err="1">
                <a:solidFill>
                  <a:schemeClr val="tx1">
                    <a:lumMod val="75000"/>
                    <a:lumOff val="25000"/>
                  </a:schemeClr>
                </a:solidFill>
              </a:rPr>
              <a:t>encadrée</a:t>
            </a:r>
            <a:r>
              <a:rPr lang="en-US" dirty="0">
                <a:solidFill>
                  <a:schemeClr val="tx1">
                    <a:lumMod val="75000"/>
                    <a:lumOff val="25000"/>
                  </a:schemeClr>
                </a:solidFill>
              </a:rPr>
              <a:t> par Alain </a:t>
            </a:r>
            <a:r>
              <a:rPr lang="en-US" dirty="0" err="1">
                <a:solidFill>
                  <a:schemeClr val="tx1">
                    <a:lumMod val="75000"/>
                    <a:lumOff val="25000"/>
                  </a:schemeClr>
                </a:solidFill>
              </a:rPr>
              <a:t>Genoud</a:t>
            </a:r>
            <a:r>
              <a:rPr lang="en-US" dirty="0">
                <a:solidFill>
                  <a:schemeClr val="tx1">
                    <a:lumMod val="75000"/>
                    <a:lumOff val="25000"/>
                  </a:schemeClr>
                </a:solidFill>
              </a:rPr>
              <a:t>. Une 20aine de secours pliés.</a:t>
            </a:r>
          </a:p>
        </p:txBody>
      </p:sp>
      <p:cxnSp>
        <p:nvCxnSpPr>
          <p:cNvPr id="14" name="Straight Connector 1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Image 8">
            <a:extLst>
              <a:ext uri="{FF2B5EF4-FFF2-40B4-BE49-F238E27FC236}">
                <a16:creationId xmlns:a16="http://schemas.microsoft.com/office/drawing/2014/main" id="{99EA576C-EAD1-1E43-8D20-4A57578B59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Tree>
    <p:extLst>
      <p:ext uri="{BB962C8B-B14F-4D97-AF65-F5344CB8AC3E}">
        <p14:creationId xmlns:p14="http://schemas.microsoft.com/office/powerpoint/2010/main" val="2460848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9394C3-2243-0B4E-BC87-58156097951C}"/>
              </a:ext>
            </a:extLst>
          </p:cNvPr>
          <p:cNvSpPr>
            <a:spLocks noGrp="1"/>
          </p:cNvSpPr>
          <p:nvPr>
            <p:ph type="title"/>
          </p:nvPr>
        </p:nvSpPr>
        <p:spPr>
          <a:xfrm>
            <a:off x="270934" y="213360"/>
            <a:ext cx="8596668" cy="762000"/>
          </a:xfrm>
        </p:spPr>
        <p:txBody>
          <a:bodyPr>
            <a:normAutofit fontScale="90000"/>
          </a:bodyPr>
          <a:lstStyle/>
          <a:p>
            <a:r>
              <a:rPr lang="fr-CH" dirty="0"/>
              <a:t>Brevet de Pilote Confirmé 8 au 10 Avril 2023</a:t>
            </a:r>
            <a:endParaRPr lang="en-GB" dirty="0"/>
          </a:p>
        </p:txBody>
      </p:sp>
      <p:sp>
        <p:nvSpPr>
          <p:cNvPr id="4" name="Rectangle 2">
            <a:extLst>
              <a:ext uri="{FF2B5EF4-FFF2-40B4-BE49-F238E27FC236}">
                <a16:creationId xmlns:a16="http://schemas.microsoft.com/office/drawing/2014/main" id="{1EAB3F7D-8F4D-A542-8F0A-E5EF44C61DAE}"/>
              </a:ext>
            </a:extLst>
          </p:cNvPr>
          <p:cNvSpPr>
            <a:spLocks noChangeArrowheads="1"/>
          </p:cNvSpPr>
          <p:nvPr/>
        </p:nvSpPr>
        <p:spPr bwMode="auto">
          <a:xfrm>
            <a:off x="2286000" y="21031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2" name="Image 11">
            <a:extLst>
              <a:ext uri="{FF2B5EF4-FFF2-40B4-BE49-F238E27FC236}">
                <a16:creationId xmlns:a16="http://schemas.microsoft.com/office/drawing/2014/main" id="{53ADCD5E-E5A4-4C4B-8B7E-B5A9696CD1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
        <p:nvSpPr>
          <p:cNvPr id="5" name="TextBox 4">
            <a:extLst>
              <a:ext uri="{FF2B5EF4-FFF2-40B4-BE49-F238E27FC236}">
                <a16:creationId xmlns:a16="http://schemas.microsoft.com/office/drawing/2014/main" id="{25DFBECD-E693-3216-3C10-D99CA3327232}"/>
              </a:ext>
            </a:extLst>
          </p:cNvPr>
          <p:cNvSpPr txBox="1"/>
          <p:nvPr/>
        </p:nvSpPr>
        <p:spPr>
          <a:xfrm>
            <a:off x="270934" y="975360"/>
            <a:ext cx="10020930" cy="369332"/>
          </a:xfrm>
          <a:prstGeom prst="rect">
            <a:avLst/>
          </a:prstGeom>
          <a:noFill/>
        </p:spPr>
        <p:txBody>
          <a:bodyPr wrap="square">
            <a:spAutoFit/>
          </a:bodyPr>
          <a:lstStyle/>
          <a:p>
            <a:r>
              <a:rPr lang="fr-CH" sz="1800" dirty="0">
                <a:effectLst/>
                <a:ea typeface="Times New Roman" panose="02020603050405020304" pitchFamily="18" charset="0"/>
              </a:rPr>
              <a:t>6 participants dont 4 du VLG : Alex </a:t>
            </a:r>
            <a:r>
              <a:rPr lang="fr-CH" sz="1800" dirty="0" err="1">
                <a:effectLst/>
                <a:ea typeface="Times New Roman" panose="02020603050405020304" pitchFamily="18" charset="0"/>
              </a:rPr>
              <a:t>Boccara</a:t>
            </a:r>
            <a:r>
              <a:rPr lang="fr-CH" sz="1800" dirty="0">
                <a:effectLst/>
                <a:ea typeface="Times New Roman" panose="02020603050405020304" pitchFamily="18" charset="0"/>
              </a:rPr>
              <a:t>, Luca </a:t>
            </a:r>
            <a:r>
              <a:rPr lang="fr-CH" sz="1800" dirty="0" err="1">
                <a:effectLst/>
                <a:ea typeface="Times New Roman" panose="02020603050405020304" pitchFamily="18" charset="0"/>
              </a:rPr>
              <a:t>Gardi</a:t>
            </a:r>
            <a:r>
              <a:rPr lang="fr-CH" sz="1800" dirty="0">
                <a:effectLst/>
                <a:ea typeface="Times New Roman" panose="02020603050405020304" pitchFamily="18" charset="0"/>
              </a:rPr>
              <a:t>, Miguel </a:t>
            </a:r>
            <a:r>
              <a:rPr lang="fr-CH" sz="1800" dirty="0" err="1">
                <a:effectLst/>
                <a:ea typeface="Times New Roman" panose="02020603050405020304" pitchFamily="18" charset="0"/>
              </a:rPr>
              <a:t>Hermo</a:t>
            </a:r>
            <a:r>
              <a:rPr lang="fr-CH" sz="1800" dirty="0">
                <a:effectLst/>
                <a:ea typeface="Times New Roman" panose="02020603050405020304" pitchFamily="18" charset="0"/>
              </a:rPr>
              <a:t> Serans, Nicolas Angot</a:t>
            </a:r>
            <a:endParaRPr lang="en-CH" sz="1800" dirty="0">
              <a:effectLst/>
              <a:ea typeface="Times New Roman" panose="02020603050405020304" pitchFamily="18" charset="0"/>
            </a:endParaRPr>
          </a:p>
        </p:txBody>
      </p:sp>
      <p:sp>
        <p:nvSpPr>
          <p:cNvPr id="8" name="TextBox 7">
            <a:extLst>
              <a:ext uri="{FF2B5EF4-FFF2-40B4-BE49-F238E27FC236}">
                <a16:creationId xmlns:a16="http://schemas.microsoft.com/office/drawing/2014/main" id="{45BDE67B-1934-E1AD-B5A7-E081CF17A53C}"/>
              </a:ext>
            </a:extLst>
          </p:cNvPr>
          <p:cNvSpPr txBox="1"/>
          <p:nvPr/>
        </p:nvSpPr>
        <p:spPr>
          <a:xfrm>
            <a:off x="270934" y="1344692"/>
            <a:ext cx="11082086" cy="5355312"/>
          </a:xfrm>
          <a:prstGeom prst="rect">
            <a:avLst/>
          </a:prstGeom>
          <a:noFill/>
        </p:spPr>
        <p:txBody>
          <a:bodyPr wrap="square">
            <a:spAutoFit/>
          </a:bodyPr>
          <a:lstStyle/>
          <a:p>
            <a:r>
              <a:rPr lang="fr-CH" sz="1800" i="1" u="sng" dirty="0">
                <a:effectLst/>
                <a:latin typeface="Times New Roman" panose="02020603050405020304" pitchFamily="18" charset="0"/>
                <a:ea typeface="Times New Roman" panose="02020603050405020304" pitchFamily="18" charset="0"/>
              </a:rPr>
              <a:t>Récit du moniteur Romain </a:t>
            </a:r>
            <a:r>
              <a:rPr lang="fr-CH" sz="1800" i="1" u="sng" dirty="0" err="1">
                <a:effectLst/>
                <a:latin typeface="Times New Roman" panose="02020603050405020304" pitchFamily="18" charset="0"/>
                <a:ea typeface="Times New Roman" panose="02020603050405020304" pitchFamily="18" charset="0"/>
              </a:rPr>
              <a:t>Gabily</a:t>
            </a:r>
            <a:r>
              <a:rPr lang="fr-CH" sz="1800" i="1" u="sng" dirty="0">
                <a:effectLst/>
                <a:latin typeface="Times New Roman" panose="02020603050405020304" pitchFamily="18" charset="0"/>
                <a:ea typeface="Times New Roman" panose="02020603050405020304" pitchFamily="18" charset="0"/>
              </a:rPr>
              <a:t> :</a:t>
            </a:r>
            <a:endParaRPr lang="en-CH" sz="1800" dirty="0">
              <a:effectLst/>
              <a:latin typeface="Times New Roman" panose="02020603050405020304" pitchFamily="18" charset="0"/>
              <a:ea typeface="Times New Roman" panose="02020603050405020304" pitchFamily="18" charset="0"/>
            </a:endParaRPr>
          </a:p>
          <a:p>
            <a:r>
              <a:rPr lang="fr-CH" sz="1800" dirty="0">
                <a:effectLst/>
                <a:latin typeface="Times New Roman" panose="02020603050405020304" pitchFamily="18" charset="0"/>
                <a:ea typeface="Times New Roman" panose="02020603050405020304" pitchFamily="18" charset="0"/>
              </a:rPr>
              <a:t> </a:t>
            </a:r>
            <a:endParaRPr lang="en-CH" sz="1800" dirty="0">
              <a:effectLst/>
              <a:latin typeface="Times New Roman" panose="02020603050405020304" pitchFamily="18" charset="0"/>
              <a:ea typeface="Times New Roman" panose="02020603050405020304" pitchFamily="18" charset="0"/>
            </a:endParaRPr>
          </a:p>
          <a:p>
            <a:r>
              <a:rPr lang="fr-CH" sz="1800" i="1" dirty="0">
                <a:effectLst/>
                <a:latin typeface="Times New Roman" panose="02020603050405020304" pitchFamily="18" charset="0"/>
                <a:ea typeface="Times New Roman" panose="02020603050405020304" pitchFamily="18" charset="0"/>
              </a:rPr>
              <a:t>« Le programme nous a amenés à faire :</a:t>
            </a:r>
            <a:endParaRPr lang="en-CH" sz="1800" dirty="0">
              <a:effectLst/>
              <a:latin typeface="Times New Roman" panose="02020603050405020304" pitchFamily="18" charset="0"/>
              <a:ea typeface="Times New Roman" panose="02020603050405020304" pitchFamily="18" charset="0"/>
            </a:endParaRPr>
          </a:p>
          <a:p>
            <a:r>
              <a:rPr lang="fr-CH" sz="1800" i="1" dirty="0">
                <a:effectLst/>
                <a:latin typeface="Times New Roman" panose="02020603050405020304" pitchFamily="18" charset="0"/>
                <a:ea typeface="Times New Roman" panose="02020603050405020304" pitchFamily="18" charset="0"/>
              </a:rPr>
              <a:t>De beaux vols en conditions thermiques assez fortes en combe de Savoie</a:t>
            </a:r>
            <a:endParaRPr lang="en-CH" sz="1800" dirty="0">
              <a:effectLst/>
              <a:latin typeface="Times New Roman" panose="02020603050405020304" pitchFamily="18" charset="0"/>
              <a:ea typeface="Times New Roman" panose="02020603050405020304" pitchFamily="18" charset="0"/>
            </a:endParaRPr>
          </a:p>
          <a:p>
            <a:r>
              <a:rPr lang="fr-CH" sz="1800" i="1" dirty="0">
                <a:effectLst/>
                <a:latin typeface="Times New Roman" panose="02020603050405020304" pitchFamily="18" charset="0"/>
                <a:ea typeface="Times New Roman" panose="02020603050405020304" pitchFamily="18" charset="0"/>
              </a:rPr>
              <a:t>Un cross de groupe de 4 heures au départ de </a:t>
            </a:r>
            <a:r>
              <a:rPr lang="fr-CH" sz="1800" i="1" dirty="0" err="1">
                <a:effectLst/>
                <a:latin typeface="Times New Roman" panose="02020603050405020304" pitchFamily="18" charset="0"/>
                <a:ea typeface="Times New Roman" panose="02020603050405020304" pitchFamily="18" charset="0"/>
              </a:rPr>
              <a:t>Vérel</a:t>
            </a:r>
            <a:r>
              <a:rPr lang="fr-CH" sz="1800" i="1" dirty="0">
                <a:effectLst/>
                <a:latin typeface="Times New Roman" panose="02020603050405020304" pitchFamily="18" charset="0"/>
                <a:ea typeface="Times New Roman" panose="02020603050405020304" pitchFamily="18" charset="0"/>
              </a:rPr>
              <a:t> en aller-retour avec une balise au </a:t>
            </a:r>
            <a:r>
              <a:rPr lang="fr-CH" sz="1800" i="1" dirty="0" err="1">
                <a:effectLst/>
                <a:latin typeface="Times New Roman" panose="02020603050405020304" pitchFamily="18" charset="0"/>
                <a:ea typeface="Times New Roman" panose="02020603050405020304" pitchFamily="18" charset="0"/>
              </a:rPr>
              <a:t>Semnoz</a:t>
            </a:r>
            <a:endParaRPr lang="en-CH" sz="1800" dirty="0">
              <a:effectLst/>
              <a:latin typeface="Times New Roman" panose="02020603050405020304" pitchFamily="18" charset="0"/>
              <a:ea typeface="Times New Roman" panose="02020603050405020304" pitchFamily="18" charset="0"/>
            </a:endParaRPr>
          </a:p>
          <a:p>
            <a:r>
              <a:rPr lang="fr-CH" sz="1800" i="1" dirty="0">
                <a:effectLst/>
                <a:latin typeface="Times New Roman" panose="02020603050405020304" pitchFamily="18" charset="0"/>
                <a:ea typeface="Times New Roman" panose="02020603050405020304" pitchFamily="18" charset="0"/>
              </a:rPr>
              <a:t>Des traversées de vallée </a:t>
            </a:r>
            <a:r>
              <a:rPr lang="fr-CH" sz="1800" i="1" dirty="0" err="1">
                <a:effectLst/>
                <a:latin typeface="Times New Roman" panose="02020603050405020304" pitchFamily="18" charset="0"/>
                <a:ea typeface="Times New Roman" panose="02020603050405020304" pitchFamily="18" charset="0"/>
              </a:rPr>
              <a:t>Montlambert</a:t>
            </a:r>
            <a:r>
              <a:rPr lang="fr-CH" sz="1800" i="1" dirty="0">
                <a:effectLst/>
                <a:latin typeface="Times New Roman" panose="02020603050405020304" pitchFamily="18" charset="0"/>
                <a:ea typeface="Times New Roman" panose="02020603050405020304" pitchFamily="18" charset="0"/>
              </a:rPr>
              <a:t>-Chamoux puis Chamoux-</a:t>
            </a:r>
            <a:r>
              <a:rPr lang="fr-CH" sz="1800" i="1" dirty="0" err="1">
                <a:effectLst/>
                <a:latin typeface="Times New Roman" panose="02020603050405020304" pitchFamily="18" charset="0"/>
                <a:ea typeface="Times New Roman" panose="02020603050405020304" pitchFamily="18" charset="0"/>
              </a:rPr>
              <a:t>Montlambert</a:t>
            </a:r>
            <a:r>
              <a:rPr lang="fr-CH" sz="1800" i="1" dirty="0">
                <a:effectLst/>
                <a:latin typeface="Times New Roman" panose="02020603050405020304" pitchFamily="18" charset="0"/>
                <a:ea typeface="Times New Roman" panose="02020603050405020304" pitchFamily="18" charset="0"/>
              </a:rPr>
              <a:t> avec atelier de </a:t>
            </a:r>
            <a:r>
              <a:rPr lang="fr-CH" sz="1800" i="1" dirty="0" err="1">
                <a:effectLst/>
                <a:latin typeface="Times New Roman" panose="02020603050405020304" pitchFamily="18" charset="0"/>
                <a:ea typeface="Times New Roman" panose="02020603050405020304" pitchFamily="18" charset="0"/>
              </a:rPr>
              <a:t>vachage</a:t>
            </a:r>
            <a:r>
              <a:rPr lang="fr-CH" sz="1800" i="1" dirty="0">
                <a:effectLst/>
                <a:latin typeface="Times New Roman" panose="02020603050405020304" pitchFamily="18" charset="0"/>
                <a:ea typeface="Times New Roman" panose="02020603050405020304" pitchFamily="18" charset="0"/>
              </a:rPr>
              <a:t> sur la colline d'Hauteville.</a:t>
            </a:r>
            <a:endParaRPr lang="en-CH" sz="1800" dirty="0">
              <a:effectLst/>
              <a:latin typeface="Times New Roman" panose="02020603050405020304" pitchFamily="18" charset="0"/>
              <a:ea typeface="Times New Roman" panose="02020603050405020304" pitchFamily="18" charset="0"/>
            </a:endParaRPr>
          </a:p>
          <a:p>
            <a:r>
              <a:rPr lang="fr-CH" sz="1800" i="1" dirty="0">
                <a:effectLst/>
                <a:latin typeface="Times New Roman" panose="02020603050405020304" pitchFamily="18" charset="0"/>
                <a:ea typeface="Times New Roman" panose="02020603050405020304" pitchFamily="18" charset="0"/>
              </a:rPr>
              <a:t>Des exercices de précision d’atterrissage et d’approche à plusieurs.</a:t>
            </a:r>
            <a:endParaRPr lang="en-CH" sz="1800" dirty="0">
              <a:effectLst/>
              <a:latin typeface="Times New Roman" panose="02020603050405020304" pitchFamily="18" charset="0"/>
              <a:ea typeface="Times New Roman" panose="02020603050405020304" pitchFamily="18" charset="0"/>
            </a:endParaRPr>
          </a:p>
          <a:p>
            <a:r>
              <a:rPr lang="fr-CH" sz="1800" i="1" dirty="0">
                <a:effectLst/>
                <a:latin typeface="Times New Roman" panose="02020603050405020304" pitchFamily="18" charset="0"/>
                <a:ea typeface="Times New Roman" panose="02020603050405020304" pitchFamily="18" charset="0"/>
              </a:rPr>
              <a:t>Une grosse mise au point sur la réglementation aérienne des environs de Chambéry et Genève.</a:t>
            </a:r>
            <a:endParaRPr lang="en-CH" sz="1800" dirty="0">
              <a:effectLst/>
              <a:latin typeface="Times New Roman" panose="02020603050405020304" pitchFamily="18" charset="0"/>
              <a:ea typeface="Times New Roman" panose="02020603050405020304" pitchFamily="18" charset="0"/>
            </a:endParaRPr>
          </a:p>
          <a:p>
            <a:r>
              <a:rPr lang="fr-CH" sz="1800" i="1" dirty="0">
                <a:effectLst/>
                <a:latin typeface="Times New Roman" panose="02020603050405020304" pitchFamily="18" charset="0"/>
                <a:ea typeface="Times New Roman" panose="02020603050405020304" pitchFamily="18" charset="0"/>
              </a:rPr>
              <a:t>Un apport très complet sur la construction de sa SIGR (Système d’Information de Gestion du Risque).</a:t>
            </a:r>
            <a:endParaRPr lang="en-CH" sz="1800" dirty="0">
              <a:effectLst/>
              <a:latin typeface="Times New Roman" panose="02020603050405020304" pitchFamily="18" charset="0"/>
              <a:ea typeface="Times New Roman" panose="02020603050405020304" pitchFamily="18" charset="0"/>
            </a:endParaRPr>
          </a:p>
          <a:p>
            <a:r>
              <a:rPr lang="fr-CH" sz="1800" i="1" dirty="0">
                <a:effectLst/>
                <a:latin typeface="Times New Roman" panose="02020603050405020304" pitchFamily="18" charset="0"/>
                <a:ea typeface="Times New Roman" panose="02020603050405020304" pitchFamily="18" charset="0"/>
              </a:rPr>
              <a:t>L’examen théorique a eu lieu au local de la Ligue AURAVL.</a:t>
            </a:r>
            <a:endParaRPr lang="en-CH" sz="1800" dirty="0">
              <a:effectLst/>
              <a:latin typeface="Times New Roman" panose="02020603050405020304" pitchFamily="18" charset="0"/>
              <a:ea typeface="Times New Roman" panose="02020603050405020304" pitchFamily="18" charset="0"/>
            </a:endParaRPr>
          </a:p>
          <a:p>
            <a:r>
              <a:rPr lang="fr-CH" sz="1800" i="1" dirty="0">
                <a:effectLst/>
                <a:latin typeface="Times New Roman" panose="02020603050405020304" pitchFamily="18" charset="0"/>
                <a:ea typeface="Times New Roman" panose="02020603050405020304" pitchFamily="18" charset="0"/>
              </a:rPr>
              <a:t>Les pilotes ont eu un point individuel sur leur niveau, ils ont tous validé l’examen pratique, avec chacun des conseils pour continuer sa progression.</a:t>
            </a:r>
            <a:endParaRPr lang="en-CH" sz="1800" dirty="0">
              <a:effectLst/>
              <a:latin typeface="Times New Roman" panose="02020603050405020304" pitchFamily="18" charset="0"/>
              <a:ea typeface="Times New Roman" panose="02020603050405020304" pitchFamily="18" charset="0"/>
            </a:endParaRPr>
          </a:p>
          <a:p>
            <a:r>
              <a:rPr lang="fr-CH" sz="1800" i="1" dirty="0">
                <a:effectLst/>
                <a:latin typeface="Times New Roman" panose="02020603050405020304" pitchFamily="18" charset="0"/>
                <a:ea typeface="Times New Roman" panose="02020603050405020304" pitchFamily="18" charset="0"/>
              </a:rPr>
              <a:t>L’examen théorique a mis en avant quelques points à préciser pour certains pilotes, une session de rattrapage est prévue le 2 mai pour un retour constructif sur leurs réponses aux questions écrites, et retenter l’examen.</a:t>
            </a:r>
            <a:endParaRPr lang="en-CH" sz="1800" dirty="0">
              <a:effectLst/>
              <a:latin typeface="Times New Roman" panose="02020603050405020304" pitchFamily="18" charset="0"/>
              <a:ea typeface="Times New Roman" panose="02020603050405020304" pitchFamily="18" charset="0"/>
            </a:endParaRPr>
          </a:p>
          <a:p>
            <a:r>
              <a:rPr lang="fr-CH" sz="1800" i="1" dirty="0">
                <a:effectLst/>
                <a:latin typeface="Times New Roman" panose="02020603050405020304" pitchFamily="18" charset="0"/>
                <a:ea typeface="Times New Roman" panose="02020603050405020304" pitchFamily="18" charset="0"/>
              </a:rPr>
              <a:t>Leur projet de ces pilotes pour la suite est soit de passer la </a:t>
            </a:r>
            <a:r>
              <a:rPr lang="fr-CH" sz="1800" i="1" dirty="0" err="1">
                <a:effectLst/>
                <a:latin typeface="Times New Roman" panose="02020603050405020304" pitchFamily="18" charset="0"/>
                <a:ea typeface="Times New Roman" panose="02020603050405020304" pitchFamily="18" charset="0"/>
              </a:rPr>
              <a:t>Qbi</a:t>
            </a:r>
            <a:r>
              <a:rPr lang="fr-CH" sz="1800" i="1" dirty="0">
                <a:effectLst/>
                <a:latin typeface="Times New Roman" panose="02020603050405020304" pitchFamily="18" charset="0"/>
                <a:ea typeface="Times New Roman" panose="02020603050405020304" pitchFamily="18" charset="0"/>
              </a:rPr>
              <a:t> associative pour certains, soit de suivre le cursus accompagnateur de club pour d’autres, soit l’accès à la compétition.</a:t>
            </a:r>
            <a:endParaRPr lang="en-CH" sz="1800" dirty="0">
              <a:effectLst/>
              <a:latin typeface="Times New Roman" panose="02020603050405020304" pitchFamily="18" charset="0"/>
              <a:ea typeface="Times New Roman" panose="02020603050405020304" pitchFamily="18" charset="0"/>
            </a:endParaRPr>
          </a:p>
          <a:p>
            <a:r>
              <a:rPr lang="fr-CH" sz="1800" i="1" dirty="0">
                <a:effectLst/>
                <a:latin typeface="Times New Roman" panose="02020603050405020304" pitchFamily="18" charset="0"/>
                <a:ea typeface="Times New Roman" panose="02020603050405020304" pitchFamily="18" charset="0"/>
              </a:rPr>
              <a:t> </a:t>
            </a:r>
            <a:endParaRPr lang="en-CH" sz="1800" dirty="0">
              <a:effectLst/>
              <a:latin typeface="Times New Roman" panose="02020603050405020304" pitchFamily="18" charset="0"/>
              <a:ea typeface="Times New Roman" panose="02020603050405020304" pitchFamily="18" charset="0"/>
            </a:endParaRPr>
          </a:p>
          <a:p>
            <a:r>
              <a:rPr lang="fr-CH" sz="1800" i="1" dirty="0">
                <a:effectLst/>
                <a:latin typeface="Times New Roman" panose="02020603050405020304" pitchFamily="18" charset="0"/>
                <a:ea typeface="Times New Roman" panose="02020603050405020304" pitchFamily="18" charset="0"/>
              </a:rPr>
              <a:t>Merci au VLG de nous avoir confié l’organisation de cette belle session de formation. »</a:t>
            </a:r>
            <a:endParaRPr lang="en-CH"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54404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AE00B9-377A-2F4E-AAC9-B932F657F8CB}"/>
              </a:ext>
            </a:extLst>
          </p:cNvPr>
          <p:cNvSpPr>
            <a:spLocks noGrp="1"/>
          </p:cNvSpPr>
          <p:nvPr>
            <p:ph type="title"/>
          </p:nvPr>
        </p:nvSpPr>
        <p:spPr>
          <a:xfrm>
            <a:off x="291254" y="213360"/>
            <a:ext cx="8596668" cy="731520"/>
          </a:xfrm>
        </p:spPr>
        <p:txBody>
          <a:bodyPr/>
          <a:lstStyle/>
          <a:p>
            <a:r>
              <a:rPr lang="fr-CH" dirty="0"/>
              <a:t>Arrivée du container VLG 13 Avril 2023  </a:t>
            </a:r>
            <a:endParaRPr lang="en-GB" dirty="0"/>
          </a:p>
        </p:txBody>
      </p:sp>
      <p:sp>
        <p:nvSpPr>
          <p:cNvPr id="5" name="Rectangle 2">
            <a:extLst>
              <a:ext uri="{FF2B5EF4-FFF2-40B4-BE49-F238E27FC236}">
                <a16:creationId xmlns:a16="http://schemas.microsoft.com/office/drawing/2014/main" id="{B27EEF3F-B924-C548-95C6-034FDE1F9433}"/>
              </a:ext>
            </a:extLst>
          </p:cNvPr>
          <p:cNvSpPr>
            <a:spLocks noChangeArrowheads="1"/>
          </p:cNvSpPr>
          <p:nvPr/>
        </p:nvSpPr>
        <p:spPr bwMode="auto">
          <a:xfrm>
            <a:off x="6959600" y="14630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Image 6">
            <a:extLst>
              <a:ext uri="{FF2B5EF4-FFF2-40B4-BE49-F238E27FC236}">
                <a16:creationId xmlns:a16="http://schemas.microsoft.com/office/drawing/2014/main" id="{B2349F4A-A046-574E-AF33-0BA82B2D63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
        <p:nvSpPr>
          <p:cNvPr id="6" name="TextBox 5">
            <a:extLst>
              <a:ext uri="{FF2B5EF4-FFF2-40B4-BE49-F238E27FC236}">
                <a16:creationId xmlns:a16="http://schemas.microsoft.com/office/drawing/2014/main" id="{BC4A23B4-02FE-9E1D-3260-7C514C8131CF}"/>
              </a:ext>
            </a:extLst>
          </p:cNvPr>
          <p:cNvSpPr txBox="1"/>
          <p:nvPr/>
        </p:nvSpPr>
        <p:spPr>
          <a:xfrm>
            <a:off x="291254" y="944880"/>
            <a:ext cx="9241852" cy="2031325"/>
          </a:xfrm>
          <a:prstGeom prst="rect">
            <a:avLst/>
          </a:prstGeom>
          <a:noFill/>
        </p:spPr>
        <p:txBody>
          <a:bodyPr wrap="square">
            <a:spAutoFit/>
          </a:bodyPr>
          <a:lstStyle/>
          <a:p>
            <a:r>
              <a:rPr lang="fr-CH" sz="1800" dirty="0">
                <a:effectLst/>
                <a:ea typeface="Times New Roman" panose="02020603050405020304" pitchFamily="18" charset="0"/>
              </a:rPr>
              <a:t>Le chemin fut long et chaotique dans les méandres de l’administration </a:t>
            </a:r>
            <a:r>
              <a:rPr lang="fr-CH" sz="1800" dirty="0" err="1">
                <a:effectLst/>
                <a:ea typeface="Times New Roman" panose="02020603050405020304" pitchFamily="18" charset="0"/>
              </a:rPr>
              <a:t>CERNoise</a:t>
            </a:r>
            <a:r>
              <a:rPr lang="fr-CH" sz="1800" dirty="0">
                <a:effectLst/>
                <a:ea typeface="Times New Roman" panose="02020603050405020304" pitchFamily="18" charset="0"/>
              </a:rPr>
              <a:t>. Mais le jeu en valait la chandelle, le beau container VLG a été déposé sur son emplacement à Crozet.</a:t>
            </a:r>
            <a:endParaRPr lang="en-CH" sz="1800" dirty="0">
              <a:effectLst/>
              <a:ea typeface="Times New Roman" panose="02020603050405020304" pitchFamily="18" charset="0"/>
            </a:endParaRPr>
          </a:p>
          <a:p>
            <a:r>
              <a:rPr lang="fr-CH" sz="1800" dirty="0">
                <a:effectLst/>
                <a:ea typeface="Times New Roman" panose="02020603050405020304" pitchFamily="18" charset="0"/>
              </a:rPr>
              <a:t>Plusieurs journées de bricolage et d’aménagement ont été organisées spontanément.</a:t>
            </a:r>
            <a:endParaRPr lang="en-CH" sz="1800" dirty="0">
              <a:effectLst/>
              <a:ea typeface="Times New Roman" panose="02020603050405020304" pitchFamily="18" charset="0"/>
            </a:endParaRPr>
          </a:p>
          <a:p>
            <a:r>
              <a:rPr lang="fr-CH" sz="1800" dirty="0">
                <a:effectLst/>
                <a:ea typeface="Times New Roman" panose="02020603050405020304" pitchFamily="18" charset="0"/>
              </a:rPr>
              <a:t>Un grand merci au CERN pour le don et le transport du container.</a:t>
            </a:r>
            <a:endParaRPr lang="en-CH" sz="1800" dirty="0">
              <a:effectLst/>
              <a:ea typeface="Times New Roman" panose="02020603050405020304" pitchFamily="18" charset="0"/>
            </a:endParaRPr>
          </a:p>
          <a:p>
            <a:r>
              <a:rPr lang="fr-CH" sz="1800" dirty="0">
                <a:effectLst/>
                <a:ea typeface="Times New Roman" panose="02020603050405020304" pitchFamily="18" charset="0"/>
              </a:rPr>
              <a:t>Merci Greg pour les dons des planches de bardage.</a:t>
            </a:r>
            <a:endParaRPr lang="en-CH" sz="1800" dirty="0">
              <a:effectLst/>
              <a:ea typeface="Times New Roman" panose="02020603050405020304" pitchFamily="18" charset="0"/>
            </a:endParaRPr>
          </a:p>
          <a:p>
            <a:r>
              <a:rPr lang="fr-CH" sz="1800" dirty="0">
                <a:effectLst/>
                <a:ea typeface="Times New Roman" panose="02020603050405020304" pitchFamily="18" charset="0"/>
              </a:rPr>
              <a:t>Merci à tous les bricolos (</a:t>
            </a:r>
            <a:r>
              <a:rPr lang="fr-CH" sz="1800" dirty="0" err="1">
                <a:effectLst/>
                <a:ea typeface="Times New Roman" panose="02020603050405020304" pitchFamily="18" charset="0"/>
              </a:rPr>
              <a:t>Eric</a:t>
            </a:r>
            <a:r>
              <a:rPr lang="fr-CH" sz="1800" dirty="0">
                <a:effectLst/>
                <a:ea typeface="Times New Roman" panose="02020603050405020304" pitchFamily="18" charset="0"/>
              </a:rPr>
              <a:t>, Sam, Max, etc.).</a:t>
            </a:r>
            <a:endParaRPr lang="en-CH" sz="1800" dirty="0">
              <a:effectLst/>
              <a:ea typeface="Times New Roman" panose="02020603050405020304" pitchFamily="18" charset="0"/>
            </a:endParaRPr>
          </a:p>
        </p:txBody>
      </p:sp>
      <p:pic>
        <p:nvPicPr>
          <p:cNvPr id="8" name="image8.png" descr="Two men building a log cabin&#10;&#10;Description automatically generated">
            <a:extLst>
              <a:ext uri="{FF2B5EF4-FFF2-40B4-BE49-F238E27FC236}">
                <a16:creationId xmlns:a16="http://schemas.microsoft.com/office/drawing/2014/main" id="{955C6C1C-A8F2-C942-FCA1-DC6C12E230A4}"/>
              </a:ext>
            </a:extLst>
          </p:cNvPr>
          <p:cNvPicPr/>
          <p:nvPr/>
        </p:nvPicPr>
        <p:blipFill>
          <a:blip r:embed="rId5" cstate="email">
            <a:extLst>
              <a:ext uri="{28A0092B-C50C-407E-A947-70E740481C1C}">
                <a14:useLocalDpi xmlns:a14="http://schemas.microsoft.com/office/drawing/2010/main"/>
              </a:ext>
            </a:extLst>
          </a:blip>
          <a:srcRect/>
          <a:stretch>
            <a:fillRect/>
          </a:stretch>
        </p:blipFill>
        <p:spPr>
          <a:xfrm>
            <a:off x="6720073" y="3136825"/>
            <a:ext cx="2573506" cy="3403621"/>
          </a:xfrm>
          <a:prstGeom prst="rect">
            <a:avLst/>
          </a:prstGeom>
          <a:ln/>
        </p:spPr>
      </p:pic>
      <p:pic>
        <p:nvPicPr>
          <p:cNvPr id="9" name="IMG_9719">
            <a:hlinkClick r:id="" action="ppaction://media"/>
            <a:extLst>
              <a:ext uri="{FF2B5EF4-FFF2-40B4-BE49-F238E27FC236}">
                <a16:creationId xmlns:a16="http://schemas.microsoft.com/office/drawing/2014/main" id="{555E68EC-0C6D-1E51-2943-5A692C33C3C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2451" y="3136825"/>
            <a:ext cx="5988271" cy="3276601"/>
          </a:xfrm>
          <a:prstGeom prst="rect">
            <a:avLst/>
          </a:prstGeom>
        </p:spPr>
      </p:pic>
      <p:pic>
        <p:nvPicPr>
          <p:cNvPr id="10" name="Picture 9">
            <a:extLst>
              <a:ext uri="{FF2B5EF4-FFF2-40B4-BE49-F238E27FC236}">
                <a16:creationId xmlns:a16="http://schemas.microsoft.com/office/drawing/2014/main" id="{388B0345-DA94-BA7A-C586-6C988EC1059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72930" y="148996"/>
            <a:ext cx="2719070" cy="3623091"/>
          </a:xfrm>
          <a:prstGeom prst="rect">
            <a:avLst/>
          </a:prstGeom>
        </p:spPr>
      </p:pic>
    </p:spTree>
    <p:extLst>
      <p:ext uri="{BB962C8B-B14F-4D97-AF65-F5344CB8AC3E}">
        <p14:creationId xmlns:p14="http://schemas.microsoft.com/office/powerpoint/2010/main" val="167173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F77A68-1364-7144-A8D1-1F58C1558B8E}"/>
              </a:ext>
            </a:extLst>
          </p:cNvPr>
          <p:cNvSpPr>
            <a:spLocks noGrp="1"/>
          </p:cNvSpPr>
          <p:nvPr>
            <p:ph type="title"/>
          </p:nvPr>
        </p:nvSpPr>
        <p:spPr>
          <a:xfrm>
            <a:off x="427952" y="193964"/>
            <a:ext cx="10544848" cy="1320800"/>
          </a:xfrm>
        </p:spPr>
        <p:txBody>
          <a:bodyPr/>
          <a:lstStyle/>
          <a:p>
            <a:r>
              <a:rPr lang="fr-CH" dirty="0"/>
              <a:t>Journée Voler Mieux 21 mai et 28 mai 2023 </a:t>
            </a:r>
            <a:endParaRPr lang="en-US" dirty="0"/>
          </a:p>
        </p:txBody>
      </p:sp>
      <p:pic>
        <p:nvPicPr>
          <p:cNvPr id="6" name="Image 5">
            <a:extLst>
              <a:ext uri="{FF2B5EF4-FFF2-40B4-BE49-F238E27FC236}">
                <a16:creationId xmlns:a16="http://schemas.microsoft.com/office/drawing/2014/main" id="{CF0E4C38-D6E1-7E46-8273-A94302D1D3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33975" y="5560717"/>
            <a:ext cx="1358025" cy="1297283"/>
          </a:xfrm>
          <a:prstGeom prst="rect">
            <a:avLst/>
          </a:prstGeom>
        </p:spPr>
      </p:pic>
      <p:sp>
        <p:nvSpPr>
          <p:cNvPr id="5" name="TextBox 4">
            <a:extLst>
              <a:ext uri="{FF2B5EF4-FFF2-40B4-BE49-F238E27FC236}">
                <a16:creationId xmlns:a16="http://schemas.microsoft.com/office/drawing/2014/main" id="{A72627BF-F7F5-386D-F14E-25A42B0A3A78}"/>
              </a:ext>
            </a:extLst>
          </p:cNvPr>
          <p:cNvSpPr txBox="1"/>
          <p:nvPr/>
        </p:nvSpPr>
        <p:spPr>
          <a:xfrm>
            <a:off x="427952" y="854364"/>
            <a:ext cx="10544848" cy="5632311"/>
          </a:xfrm>
          <a:prstGeom prst="rect">
            <a:avLst/>
          </a:prstGeom>
          <a:noFill/>
        </p:spPr>
        <p:txBody>
          <a:bodyPr wrap="square">
            <a:spAutoFit/>
          </a:bodyPr>
          <a:lstStyle/>
          <a:p>
            <a:r>
              <a:rPr lang="fr-CH" sz="1800" dirty="0">
                <a:effectLst/>
                <a:ea typeface="Times New Roman" panose="02020603050405020304" pitchFamily="18" charset="0"/>
              </a:rPr>
              <a:t>Cette année 2023 n’a pas failli avec 2 belles journées encadrées par l’école Sur Un Nuage qui nous apporte le débrief des évènements :</a:t>
            </a:r>
            <a:endParaRPr lang="en-CH" sz="1800" dirty="0">
              <a:effectLst/>
              <a:ea typeface="Times New Roman" panose="02020603050405020304" pitchFamily="18" charset="0"/>
            </a:endParaRPr>
          </a:p>
          <a:p>
            <a:r>
              <a:rPr lang="fr-CH" sz="1800" dirty="0">
                <a:effectLst/>
                <a:latin typeface="Times New Roman" panose="02020603050405020304" pitchFamily="18" charset="0"/>
                <a:ea typeface="Times New Roman" panose="02020603050405020304" pitchFamily="18" charset="0"/>
              </a:rPr>
              <a:t> </a:t>
            </a:r>
            <a:endParaRPr lang="en-CH" sz="1800" dirty="0">
              <a:effectLst/>
              <a:latin typeface="Times New Roman" panose="02020603050405020304" pitchFamily="18" charset="0"/>
              <a:ea typeface="Times New Roman" panose="02020603050405020304" pitchFamily="18" charset="0"/>
            </a:endParaRPr>
          </a:p>
          <a:p>
            <a:r>
              <a:rPr lang="fr-CH" sz="1800" i="1" u="sng" dirty="0">
                <a:effectLst/>
                <a:latin typeface="Times New Roman" panose="02020603050405020304" pitchFamily="18" charset="0"/>
                <a:ea typeface="Times New Roman" panose="02020603050405020304" pitchFamily="18" charset="0"/>
              </a:rPr>
              <a:t>Journée voler mieux 1 : dimanche 21 mai. Récit :</a:t>
            </a:r>
            <a:endParaRPr lang="en-CH" sz="1800" dirty="0">
              <a:effectLst/>
              <a:latin typeface="Times New Roman" panose="02020603050405020304" pitchFamily="18" charset="0"/>
              <a:ea typeface="Times New Roman" panose="02020603050405020304" pitchFamily="18" charset="0"/>
            </a:endParaRPr>
          </a:p>
          <a:p>
            <a:r>
              <a:rPr lang="fr-CH" sz="1800" i="1" u="none" strike="noStrike" dirty="0">
                <a:effectLst/>
                <a:latin typeface="Times New Roman" panose="02020603050405020304" pitchFamily="18" charset="0"/>
                <a:ea typeface="Times New Roman" panose="02020603050405020304" pitchFamily="18" charset="0"/>
              </a:rPr>
              <a:t> </a:t>
            </a:r>
            <a:endParaRPr lang="en-CH" sz="1800" dirty="0">
              <a:effectLst/>
              <a:latin typeface="Times New Roman" panose="02020603050405020304" pitchFamily="18" charset="0"/>
              <a:ea typeface="Times New Roman" panose="02020603050405020304" pitchFamily="18" charset="0"/>
            </a:endParaRPr>
          </a:p>
          <a:p>
            <a:r>
              <a:rPr lang="fr-CH" sz="1800" i="1" dirty="0">
                <a:effectLst/>
                <a:latin typeface="Times New Roman" panose="02020603050405020304" pitchFamily="18" charset="0"/>
                <a:ea typeface="Times New Roman" panose="02020603050405020304" pitchFamily="18" charset="0"/>
              </a:rPr>
              <a:t>« Le flux de Nord a fait migrer l'équipe du jour sur le site de Port. 7 pilotes aux niveaux très variés, de 12 vols d'expérience à BPC. Nous avons pu faire 3 vols en conditions variées : 1 plouf du matin avec travail sur les régimes de vol et précision d'atterrissage, 1 vol dans les premiers thermiques du jour avec un focus sur le choix du bon cycle de décollage, puis 1 dernier petit vol à l'ombre quand l'activité thermique s'était éteinte. »</a:t>
            </a:r>
            <a:endParaRPr lang="en-CH" sz="1800" dirty="0">
              <a:effectLst/>
              <a:latin typeface="Times New Roman" panose="02020603050405020304" pitchFamily="18" charset="0"/>
              <a:ea typeface="Times New Roman" panose="02020603050405020304" pitchFamily="18" charset="0"/>
            </a:endParaRPr>
          </a:p>
          <a:p>
            <a:r>
              <a:rPr lang="fr-CH" sz="1800" dirty="0">
                <a:effectLst/>
                <a:latin typeface="Times New Roman" panose="02020603050405020304" pitchFamily="18" charset="0"/>
                <a:ea typeface="Times New Roman" panose="02020603050405020304" pitchFamily="18" charset="0"/>
              </a:rPr>
              <a:t> </a:t>
            </a:r>
            <a:endParaRPr lang="en-CH" sz="1800" dirty="0">
              <a:effectLst/>
              <a:latin typeface="Times New Roman" panose="02020603050405020304" pitchFamily="18" charset="0"/>
              <a:ea typeface="Times New Roman" panose="02020603050405020304" pitchFamily="18" charset="0"/>
            </a:endParaRPr>
          </a:p>
          <a:p>
            <a:r>
              <a:rPr lang="fr-CH" sz="1800" i="1" u="sng" dirty="0">
                <a:effectLst/>
                <a:latin typeface="Times New Roman" panose="02020603050405020304" pitchFamily="18" charset="0"/>
                <a:ea typeface="Times New Roman" panose="02020603050405020304" pitchFamily="18" charset="0"/>
              </a:rPr>
              <a:t>Journée Voler Mieux 2 : dimanche 28 mai.</a:t>
            </a:r>
            <a:endParaRPr lang="en-CH" sz="1800" dirty="0">
              <a:effectLst/>
              <a:latin typeface="Times New Roman" panose="02020603050405020304" pitchFamily="18" charset="0"/>
              <a:ea typeface="Times New Roman" panose="02020603050405020304" pitchFamily="18" charset="0"/>
            </a:endParaRPr>
          </a:p>
          <a:p>
            <a:r>
              <a:rPr lang="fr-CH" sz="1800" i="1" u="none" strike="noStrike" dirty="0">
                <a:effectLst/>
                <a:latin typeface="Times New Roman" panose="02020603050405020304" pitchFamily="18" charset="0"/>
                <a:ea typeface="Times New Roman" panose="02020603050405020304" pitchFamily="18" charset="0"/>
              </a:rPr>
              <a:t> </a:t>
            </a:r>
            <a:endParaRPr lang="en-CH" sz="1800" dirty="0">
              <a:effectLst/>
              <a:latin typeface="Times New Roman" panose="02020603050405020304" pitchFamily="18" charset="0"/>
              <a:ea typeface="Times New Roman" panose="02020603050405020304" pitchFamily="18" charset="0"/>
            </a:endParaRPr>
          </a:p>
          <a:p>
            <a:r>
              <a:rPr lang="fr-CH" sz="1800" i="1" dirty="0">
                <a:effectLst/>
                <a:latin typeface="Times New Roman" panose="02020603050405020304" pitchFamily="18" charset="0"/>
                <a:ea typeface="Times New Roman" panose="02020603050405020304" pitchFamily="18" charset="0"/>
              </a:rPr>
              <a:t>« 7 pilotes de niveau homogène plutôt débutants, dont plusieurs nouveaux </a:t>
            </a:r>
            <a:r>
              <a:rPr lang="fr-CH" sz="1800" i="1" dirty="0" err="1">
                <a:effectLst/>
                <a:latin typeface="Times New Roman" panose="02020603050405020304" pitchFamily="18" charset="0"/>
                <a:ea typeface="Times New Roman" panose="02020603050405020304" pitchFamily="18" charset="0"/>
              </a:rPr>
              <a:t>VLGistes</a:t>
            </a:r>
            <a:r>
              <a:rPr lang="fr-CH" sz="1800" i="1" dirty="0">
                <a:effectLst/>
                <a:latin typeface="Times New Roman" panose="02020603050405020304" pitchFamily="18" charset="0"/>
                <a:ea typeface="Times New Roman" panose="02020603050405020304" pitchFamily="18" charset="0"/>
              </a:rPr>
              <a:t> qui ne connaissent pas encore les sites du Jura. Observation du ciel, repérage de l'atterrissage de Vesancy, un premier vol du matin pour tout le monde, un deuxième vol pour les pilotes les plus expérimentés dans des conditions thermiques déjà bien établies. Une petite séance de pente-école à l’</a:t>
            </a:r>
            <a:r>
              <a:rPr lang="fr-CH" i="1" dirty="0" err="1">
                <a:latin typeface="Times New Roman" panose="02020603050405020304" pitchFamily="18" charset="0"/>
                <a:ea typeface="Times New Roman" panose="02020603050405020304" pitchFamily="18" charset="0"/>
              </a:rPr>
              <a:t>A</a:t>
            </a:r>
            <a:r>
              <a:rPr lang="fr-CH" sz="1800" i="1" dirty="0" err="1">
                <a:effectLst/>
                <a:latin typeface="Times New Roman" panose="02020603050405020304" pitchFamily="18" charset="0"/>
                <a:ea typeface="Times New Roman" panose="02020603050405020304" pitchFamily="18" charset="0"/>
              </a:rPr>
              <a:t>llondon</a:t>
            </a:r>
            <a:r>
              <a:rPr lang="fr-CH" sz="1800" i="1" dirty="0">
                <a:effectLst/>
                <a:latin typeface="Times New Roman" panose="02020603050405020304" pitchFamily="18" charset="0"/>
                <a:ea typeface="Times New Roman" panose="02020603050405020304" pitchFamily="18" charset="0"/>
              </a:rPr>
              <a:t> avant la pluie, puis repérage de l'atterrissage de Crozet pour de futurs vols. Retour en salle pour un debrief vidéo des vols, et un cours sur comment faire sa prévision météo sur le Jura.</a:t>
            </a:r>
            <a:endParaRPr lang="en-CH" sz="1800" dirty="0">
              <a:effectLst/>
              <a:latin typeface="Times New Roman" panose="02020603050405020304" pitchFamily="18" charset="0"/>
              <a:ea typeface="Times New Roman" panose="02020603050405020304" pitchFamily="18" charset="0"/>
            </a:endParaRPr>
          </a:p>
          <a:p>
            <a:r>
              <a:rPr lang="fr-CH" sz="1800" i="1" dirty="0">
                <a:effectLst/>
                <a:latin typeface="Times New Roman" panose="02020603050405020304" pitchFamily="18" charset="0"/>
                <a:ea typeface="Times New Roman" panose="02020603050405020304" pitchFamily="18" charset="0"/>
              </a:rPr>
              <a:t>PS : le coût de ces journées est entièrement pris en charge par le club avec l'aide des subventions du CDVL de l'Ain et de la FFVL. »</a:t>
            </a:r>
            <a:endParaRPr lang="en-CH"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75896739"/>
      </p:ext>
    </p:extLst>
  </p:cSld>
  <p:clrMapOvr>
    <a:masterClrMapping/>
  </p:clrMapOvr>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Template>
  <TotalTime>4003</TotalTime>
  <Words>2335</Words>
  <Application>Microsoft Macintosh PowerPoint</Application>
  <PresentationFormat>Widescreen</PresentationFormat>
  <Paragraphs>273</Paragraphs>
  <Slides>27</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Times New Roman</vt:lpstr>
      <vt:lpstr>Trebuchet MS</vt:lpstr>
      <vt:lpstr>Wingdings 3</vt:lpstr>
      <vt:lpstr>Facette</vt:lpstr>
      <vt:lpstr>Assemblée Générale 2023</vt:lpstr>
      <vt:lpstr>Sommaire de la soirée</vt:lpstr>
      <vt:lpstr>Remerciements</vt:lpstr>
      <vt:lpstr>Évolution des licenciés et bilan administratif </vt:lpstr>
      <vt:lpstr>Bilan Moral  Accidentologie</vt:lpstr>
      <vt:lpstr>Pliage secours </vt:lpstr>
      <vt:lpstr>Brevet de Pilote Confirmé 8 au 10 Avril 2023</vt:lpstr>
      <vt:lpstr>Arrivée du container VLG 13 Avril 2023  </vt:lpstr>
      <vt:lpstr>Journée Voler Mieux 21 mai et 28 mai 2023 </vt:lpstr>
      <vt:lpstr>Journée tyrolienne à Cluny 6 Mai 2023</vt:lpstr>
      <vt:lpstr>Débroussaillage de Juillet 2023 </vt:lpstr>
      <vt:lpstr>Journée Fly Test 1 et 2 Juillet</vt:lpstr>
      <vt:lpstr>Rallye de la Saucisse  3 septembre 2023 </vt:lpstr>
      <vt:lpstr>Challenge D+</vt:lpstr>
      <vt:lpstr>Challenge D+</vt:lpstr>
      <vt:lpstr>Victoire club Compétition Fédérale de Distance Marche et Vol </vt:lpstr>
      <vt:lpstr>Sites</vt:lpstr>
      <vt:lpstr>Communication : Site web, groupe Telegram </vt:lpstr>
      <vt:lpstr>Goodies</vt:lpstr>
      <vt:lpstr>Prix VLG</vt:lpstr>
      <vt:lpstr>Rapport financier</vt:lpstr>
      <vt:lpstr>PowerPoint Presentation</vt:lpstr>
      <vt:lpstr>Discussion ouverte, questions, propositions d’amélioration, feedback  </vt:lpstr>
      <vt:lpstr>Validation du rapport moral /Bilan financier par l’assemblée </vt:lpstr>
      <vt:lpstr>Election du nouveau Bureau</vt:lpstr>
      <vt:lpstr>Election du nouveau Bureau</vt:lpstr>
      <vt:lpstr>Liste (non exhaustive) des activités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Conference Parapente</dc:title>
  <dc:creator>Tristan Loic Loiseau</dc:creator>
  <cp:lastModifiedBy>Tristan Loic Loiseau</cp:lastModifiedBy>
  <cp:revision>42</cp:revision>
  <dcterms:created xsi:type="dcterms:W3CDTF">2021-03-10T17:05:47Z</dcterms:created>
  <dcterms:modified xsi:type="dcterms:W3CDTF">2023-12-10T14:56:23Z</dcterms:modified>
</cp:coreProperties>
</file>